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</p:sldIdLst>
  <p:sldSz cx="18288000" cy="10287000"/>
  <p:notesSz cx="6858000" cy="9144000"/>
  <p:embeddedFontLst>
    <p:embeddedFont>
      <p:font typeface="Cera Pro" panose="00000500000000000000" pitchFamily="50" charset="0"/>
      <p:regular r:id="rId5"/>
      <p:bold r:id="rId6"/>
      <p:italic r:id="rId7"/>
      <p:boldItalic r:id="rId8"/>
    </p:embeddedFont>
    <p:embeddedFont>
      <p:font typeface="Cera Pro Bold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39" d="100"/>
          <a:sy n="39" d="100"/>
        </p:scale>
        <p:origin x="940" y="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viewProps" Target="viewProps.xml"/><Relationship Id="rId5" Type="http://schemas.openxmlformats.org/officeDocument/2006/relationships/font" Target="fonts/font1.fntdata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7/22/2025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10" Type="http://schemas.openxmlformats.org/officeDocument/2006/relationships/image" Target="../media/image2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21.png"/><Relationship Id="rId3" Type="http://schemas.openxmlformats.org/officeDocument/2006/relationships/image" Target="../media/image14.svg"/><Relationship Id="rId7" Type="http://schemas.openxmlformats.org/officeDocument/2006/relationships/image" Target="../media/image18.svg"/><Relationship Id="rId12" Type="http://schemas.openxmlformats.org/officeDocument/2006/relationships/hyperlink" Target="https://councilfordisabledchildren.org.uk/about-us-0/networks/information-advice-and-support-services-network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hyperlink" Target="mailto:iassn@ncb.org.uk" TargetMode="External"/><Relationship Id="rId5" Type="http://schemas.openxmlformats.org/officeDocument/2006/relationships/image" Target="../media/image16.svg"/><Relationship Id="rId10" Type="http://schemas.openxmlformats.org/officeDocument/2006/relationships/image" Target="../media/image20.svg"/><Relationship Id="rId4" Type="http://schemas.openxmlformats.org/officeDocument/2006/relationships/image" Target="../media/image15.png"/><Relationship Id="rId9" Type="http://schemas.openxmlformats.org/officeDocument/2006/relationships/image" Target="../media/image19.png"/><Relationship Id="rId14" Type="http://schemas.openxmlformats.org/officeDocument/2006/relationships/image" Target="../media/image2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1644050" y="1773072"/>
            <a:ext cx="2541108" cy="1282962"/>
          </a:xfrm>
          <a:custGeom>
            <a:avLst/>
            <a:gdLst/>
            <a:ahLst/>
            <a:cxnLst/>
            <a:rect l="l" t="t" r="r" b="b"/>
            <a:pathLst>
              <a:path w="2541108" h="1282962">
                <a:moveTo>
                  <a:pt x="0" y="0"/>
                </a:moveTo>
                <a:lnTo>
                  <a:pt x="2541108" y="0"/>
                </a:lnTo>
                <a:lnTo>
                  <a:pt x="2541108" y="1282962"/>
                </a:lnTo>
                <a:lnTo>
                  <a:pt x="0" y="128296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750567" y="285322"/>
            <a:ext cx="1859803" cy="412256"/>
          </a:xfrm>
          <a:custGeom>
            <a:avLst/>
            <a:gdLst/>
            <a:ahLst/>
            <a:cxnLst/>
            <a:rect l="l" t="t" r="r" b="b"/>
            <a:pathLst>
              <a:path w="1859803" h="412256">
                <a:moveTo>
                  <a:pt x="0" y="0"/>
                </a:moveTo>
                <a:lnTo>
                  <a:pt x="1859803" y="0"/>
                </a:lnTo>
                <a:lnTo>
                  <a:pt x="1859803" y="412257"/>
                </a:lnTo>
                <a:lnTo>
                  <a:pt x="0" y="41225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grpSp>
        <p:nvGrpSpPr>
          <p:cNvPr id="4" name="Group 4"/>
          <p:cNvGrpSpPr/>
          <p:nvPr/>
        </p:nvGrpSpPr>
        <p:grpSpPr>
          <a:xfrm>
            <a:off x="8357729" y="2008163"/>
            <a:ext cx="9303347" cy="7250137"/>
            <a:chOff x="0" y="0"/>
            <a:chExt cx="2683889" cy="2091566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2683889" cy="2091566"/>
            </a:xfrm>
            <a:custGeom>
              <a:avLst/>
              <a:gdLst/>
              <a:ahLst/>
              <a:cxnLst/>
              <a:rect l="l" t="t" r="r" b="b"/>
              <a:pathLst>
                <a:path w="2683889" h="2091566">
                  <a:moveTo>
                    <a:pt x="44208" y="0"/>
                  </a:moveTo>
                  <a:lnTo>
                    <a:pt x="2639681" y="0"/>
                  </a:lnTo>
                  <a:cubicBezTo>
                    <a:pt x="2664096" y="0"/>
                    <a:pt x="2683889" y="19793"/>
                    <a:pt x="2683889" y="44208"/>
                  </a:cubicBezTo>
                  <a:lnTo>
                    <a:pt x="2683889" y="2047358"/>
                  </a:lnTo>
                  <a:cubicBezTo>
                    <a:pt x="2683889" y="2059083"/>
                    <a:pt x="2679231" y="2070327"/>
                    <a:pt x="2670941" y="2078618"/>
                  </a:cubicBezTo>
                  <a:cubicBezTo>
                    <a:pt x="2662650" y="2086908"/>
                    <a:pt x="2651406" y="2091566"/>
                    <a:pt x="2639681" y="2091566"/>
                  </a:cubicBezTo>
                  <a:lnTo>
                    <a:pt x="44208" y="2091566"/>
                  </a:lnTo>
                  <a:cubicBezTo>
                    <a:pt x="32483" y="2091566"/>
                    <a:pt x="21239" y="2086908"/>
                    <a:pt x="12948" y="2078618"/>
                  </a:cubicBezTo>
                  <a:cubicBezTo>
                    <a:pt x="4658" y="2070327"/>
                    <a:pt x="0" y="2059083"/>
                    <a:pt x="0" y="2047358"/>
                  </a:cubicBezTo>
                  <a:lnTo>
                    <a:pt x="0" y="44208"/>
                  </a:lnTo>
                  <a:cubicBezTo>
                    <a:pt x="0" y="32483"/>
                    <a:pt x="4658" y="21239"/>
                    <a:pt x="12948" y="12948"/>
                  </a:cubicBezTo>
                  <a:cubicBezTo>
                    <a:pt x="21239" y="4658"/>
                    <a:pt x="32483" y="0"/>
                    <a:pt x="44208" y="0"/>
                  </a:cubicBez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38100"/>
              <a:ext cx="2683889" cy="2129666"/>
            </a:xfrm>
            <a:prstGeom prst="rect">
              <a:avLst/>
            </a:prstGeom>
          </p:spPr>
          <p:txBody>
            <a:bodyPr lIns="49976" tIns="49976" rIns="49976" bIns="49976" rtlCol="0" anchor="ctr"/>
            <a:lstStyle/>
            <a:p>
              <a:pPr algn="ctr">
                <a:lnSpc>
                  <a:spcPts val="2479"/>
                </a:lnSpc>
              </a:pPr>
              <a:endParaRPr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42353" y="2015352"/>
            <a:ext cx="10734100" cy="6709929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0" y="-947128"/>
            <a:ext cx="7367966" cy="11827617"/>
            <a:chOff x="0" y="0"/>
            <a:chExt cx="2662904" cy="4274695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662904" cy="4274695"/>
            </a:xfrm>
            <a:custGeom>
              <a:avLst/>
              <a:gdLst/>
              <a:ahLst/>
              <a:cxnLst/>
              <a:rect l="l" t="t" r="r" b="b"/>
              <a:pathLst>
                <a:path w="2662904" h="4274695">
                  <a:moveTo>
                    <a:pt x="39281" y="0"/>
                  </a:moveTo>
                  <a:lnTo>
                    <a:pt x="2623623" y="0"/>
                  </a:lnTo>
                  <a:cubicBezTo>
                    <a:pt x="2634041" y="0"/>
                    <a:pt x="2644032" y="4139"/>
                    <a:pt x="2651399" y="11505"/>
                  </a:cubicBezTo>
                  <a:cubicBezTo>
                    <a:pt x="2658765" y="18872"/>
                    <a:pt x="2662904" y="28863"/>
                    <a:pt x="2662904" y="39281"/>
                  </a:cubicBezTo>
                  <a:lnTo>
                    <a:pt x="2662904" y="4235413"/>
                  </a:lnTo>
                  <a:cubicBezTo>
                    <a:pt x="2662904" y="4257108"/>
                    <a:pt x="2645317" y="4274695"/>
                    <a:pt x="2623623" y="4274695"/>
                  </a:cubicBezTo>
                  <a:lnTo>
                    <a:pt x="39281" y="4274695"/>
                  </a:lnTo>
                  <a:cubicBezTo>
                    <a:pt x="17587" y="4274695"/>
                    <a:pt x="0" y="4257108"/>
                    <a:pt x="0" y="4235413"/>
                  </a:cubicBezTo>
                  <a:lnTo>
                    <a:pt x="0" y="39281"/>
                  </a:lnTo>
                  <a:cubicBezTo>
                    <a:pt x="0" y="17587"/>
                    <a:pt x="17587" y="0"/>
                    <a:pt x="39281" y="0"/>
                  </a:cubicBezTo>
                  <a:close/>
                </a:path>
              </a:pathLst>
            </a:custGeom>
            <a:solidFill>
              <a:srgbClr val="FFBF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0"/>
              <a:ext cx="2662904" cy="4369945"/>
            </a:xfrm>
            <a:prstGeom prst="rect">
              <a:avLst/>
            </a:prstGeom>
          </p:spPr>
          <p:txBody>
            <a:bodyPr lIns="49976" tIns="49976" rIns="49976" bIns="49976" rtlCol="0" anchor="ctr"/>
            <a:lstStyle/>
            <a:p>
              <a:pPr algn="ctr">
                <a:lnSpc>
                  <a:spcPts val="2800"/>
                </a:lnSpc>
              </a:pPr>
              <a:endParaRPr/>
            </a:p>
          </p:txBody>
        </p:sp>
      </p:grpSp>
      <p:sp>
        <p:nvSpPr>
          <p:cNvPr id="11" name="Freeform 11"/>
          <p:cNvSpPr/>
          <p:nvPr/>
        </p:nvSpPr>
        <p:spPr>
          <a:xfrm>
            <a:off x="14234229" y="491451"/>
            <a:ext cx="3409584" cy="755791"/>
          </a:xfrm>
          <a:custGeom>
            <a:avLst/>
            <a:gdLst/>
            <a:ahLst/>
            <a:cxnLst/>
            <a:rect l="l" t="t" r="r" b="b"/>
            <a:pathLst>
              <a:path w="3409584" h="755791">
                <a:moveTo>
                  <a:pt x="0" y="0"/>
                </a:moveTo>
                <a:lnTo>
                  <a:pt x="3409584" y="0"/>
                </a:lnTo>
                <a:lnTo>
                  <a:pt x="3409584" y="755791"/>
                </a:lnTo>
                <a:lnTo>
                  <a:pt x="0" y="75579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Freeform 12"/>
          <p:cNvSpPr/>
          <p:nvPr/>
        </p:nvSpPr>
        <p:spPr>
          <a:xfrm rot="1482913">
            <a:off x="9089065" y="7883657"/>
            <a:ext cx="1787249" cy="891014"/>
          </a:xfrm>
          <a:custGeom>
            <a:avLst/>
            <a:gdLst/>
            <a:ahLst/>
            <a:cxnLst/>
            <a:rect l="l" t="t" r="r" b="b"/>
            <a:pathLst>
              <a:path w="1787249" h="891014">
                <a:moveTo>
                  <a:pt x="0" y="0"/>
                </a:moveTo>
                <a:lnTo>
                  <a:pt x="1787249" y="0"/>
                </a:lnTo>
                <a:lnTo>
                  <a:pt x="1787249" y="891015"/>
                </a:lnTo>
                <a:lnTo>
                  <a:pt x="0" y="89101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3" name="TextBox 13"/>
          <p:cNvSpPr txBox="1"/>
          <p:nvPr/>
        </p:nvSpPr>
        <p:spPr>
          <a:xfrm>
            <a:off x="10026131" y="2052603"/>
            <a:ext cx="6392856" cy="5905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 b="1">
                <a:solidFill>
                  <a:srgbClr val="3A8DFF"/>
                </a:solidFill>
                <a:latin typeface="Cera Pro Bold"/>
                <a:ea typeface="Cera Pro Bold"/>
                <a:cs typeface="Cera Pro Bold"/>
                <a:sym typeface="Cera Pro Bold"/>
              </a:rPr>
              <a:t>Ofsted Scores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91325" y="3752570"/>
            <a:ext cx="6585316" cy="48577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4200"/>
              </a:lnSpc>
              <a:spcBef>
                <a:spcPct val="0"/>
              </a:spcBef>
            </a:pPr>
            <a:r>
              <a:rPr lang="en-US" sz="3000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</a:rPr>
              <a:t>Of SENDIAS service mentions in 34 Ofsted reports, we have divided the comments into four categories for reference: where the comments were positive; where the comments contained both positives and challenges; where the comments were not positive; and where there was no mention at all.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0" y="1456566"/>
            <a:ext cx="7367966" cy="16573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en-US" sz="3000" b="1">
                <a:solidFill>
                  <a:srgbClr val="1B1464"/>
                </a:solidFill>
                <a:latin typeface="Cera Pro Bold"/>
                <a:ea typeface="Cera Pro Bold"/>
                <a:cs typeface="Cera Pro Bold"/>
                <a:sym typeface="Cera Pro Bold"/>
              </a:rPr>
              <a:t>Assessing the national picture of SENDIAS services considering the key measure of Ofsted reporting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984653" y="8243439"/>
            <a:ext cx="9303347" cy="362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7"/>
              </a:lnSpc>
            </a:pPr>
            <a:r>
              <a:rPr lang="en-US" sz="1869" b="1">
                <a:solidFill>
                  <a:srgbClr val="1B1464"/>
                </a:solidFill>
                <a:latin typeface="Cera Pro Bold"/>
                <a:ea typeface="Cera Pro Bold"/>
                <a:cs typeface="Cera Pro Bold"/>
                <a:sym typeface="Cera Pro Bold"/>
              </a:rPr>
              <a:t>No report described SENDIAS services only negatively.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1927595" y="4457573"/>
            <a:ext cx="607139" cy="685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7"/>
              </a:lnSpc>
              <a:spcBef>
                <a:spcPct val="0"/>
              </a:spcBef>
            </a:pPr>
            <a:r>
              <a:rPr lang="en-US" sz="1869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</a:rPr>
              <a:t>20</a:t>
            </a:r>
          </a:p>
          <a:p>
            <a:pPr algn="ctr">
              <a:lnSpc>
                <a:spcPts val="2617"/>
              </a:lnSpc>
              <a:spcBef>
                <a:spcPct val="0"/>
              </a:spcBef>
            </a:pPr>
            <a:endParaRPr lang="en-US" sz="1869">
              <a:solidFill>
                <a:srgbClr val="1B1464"/>
              </a:solidFill>
              <a:latin typeface="Cera Pro"/>
              <a:ea typeface="Cera Pro"/>
              <a:cs typeface="Cera Pro"/>
              <a:sym typeface="Cera Pro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3930659" y="4880956"/>
            <a:ext cx="607139" cy="685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7"/>
              </a:lnSpc>
            </a:pPr>
            <a:r>
              <a:rPr lang="en-US" sz="1869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</a:rPr>
              <a:t>13</a:t>
            </a:r>
          </a:p>
          <a:p>
            <a:pPr algn="ctr">
              <a:lnSpc>
                <a:spcPts val="2617"/>
              </a:lnSpc>
              <a:spcBef>
                <a:spcPct val="0"/>
              </a:spcBef>
            </a:pPr>
            <a:endParaRPr lang="en-US" sz="1869">
              <a:solidFill>
                <a:srgbClr val="1B1464"/>
              </a:solidFill>
              <a:latin typeface="Cera Pro"/>
              <a:ea typeface="Cera Pro"/>
              <a:cs typeface="Cera Pro"/>
              <a:sym typeface="Cera Pro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1927595" y="6355563"/>
            <a:ext cx="607139" cy="3620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17"/>
              </a:lnSpc>
              <a:spcBef>
                <a:spcPct val="0"/>
              </a:spcBef>
            </a:pPr>
            <a:r>
              <a:rPr lang="en-US" sz="1869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</a:rPr>
              <a:t>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609067" y="8529701"/>
            <a:ext cx="392477" cy="290924"/>
          </a:xfrm>
          <a:custGeom>
            <a:avLst/>
            <a:gdLst/>
            <a:ahLst/>
            <a:cxnLst/>
            <a:rect l="l" t="t" r="r" b="b"/>
            <a:pathLst>
              <a:path w="392477" h="290924">
                <a:moveTo>
                  <a:pt x="0" y="0"/>
                </a:moveTo>
                <a:lnTo>
                  <a:pt x="392477" y="0"/>
                </a:lnTo>
                <a:lnTo>
                  <a:pt x="392477" y="290924"/>
                </a:lnTo>
                <a:lnTo>
                  <a:pt x="0" y="29092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9535076" y="8513980"/>
            <a:ext cx="347471" cy="328794"/>
          </a:xfrm>
          <a:custGeom>
            <a:avLst/>
            <a:gdLst/>
            <a:ahLst/>
            <a:cxnLst/>
            <a:rect l="l" t="t" r="r" b="b"/>
            <a:pathLst>
              <a:path w="347471" h="328794">
                <a:moveTo>
                  <a:pt x="0" y="0"/>
                </a:moveTo>
                <a:lnTo>
                  <a:pt x="347471" y="0"/>
                </a:lnTo>
                <a:lnTo>
                  <a:pt x="347471" y="328794"/>
                </a:lnTo>
                <a:lnTo>
                  <a:pt x="0" y="32879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0304758" y="8719272"/>
            <a:ext cx="432633" cy="439221"/>
          </a:xfrm>
          <a:custGeom>
            <a:avLst/>
            <a:gdLst/>
            <a:ahLst/>
            <a:cxnLst/>
            <a:rect l="l" t="t" r="r" b="b"/>
            <a:pathLst>
              <a:path w="432633" h="439221">
                <a:moveTo>
                  <a:pt x="0" y="0"/>
                </a:moveTo>
                <a:lnTo>
                  <a:pt x="432632" y="0"/>
                </a:lnTo>
                <a:lnTo>
                  <a:pt x="432632" y="439221"/>
                </a:lnTo>
                <a:lnTo>
                  <a:pt x="0" y="43922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5" name="TextBox 5"/>
          <p:cNvSpPr txBox="1"/>
          <p:nvPr/>
        </p:nvSpPr>
        <p:spPr>
          <a:xfrm>
            <a:off x="9368782" y="8860490"/>
            <a:ext cx="702048" cy="7422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just">
              <a:lnSpc>
                <a:spcPts val="850"/>
              </a:lnSpc>
              <a:spcBef>
                <a:spcPct val="0"/>
              </a:spcBef>
            </a:pPr>
            <a:r>
              <a:rPr lang="en-US" sz="607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</a:rPr>
              <a:t>Funding struggles to keep pace: funding growth (70%) vs. Inflation (25.2%) and casework (351%)</a:t>
            </a:r>
          </a:p>
          <a:p>
            <a:pPr algn="just">
              <a:lnSpc>
                <a:spcPts val="850"/>
              </a:lnSpc>
              <a:spcBef>
                <a:spcPct val="0"/>
              </a:spcBef>
            </a:pPr>
            <a:endParaRPr lang="en-US" sz="607">
              <a:solidFill>
                <a:srgbClr val="1B1464"/>
              </a:solidFill>
              <a:latin typeface="Cera Pro"/>
              <a:ea typeface="Cera Pro"/>
              <a:cs typeface="Cera Pro"/>
              <a:sym typeface="Cera Pro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451949" y="8882421"/>
            <a:ext cx="706712" cy="3220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1"/>
              </a:lnSpc>
              <a:spcBef>
                <a:spcPct val="0"/>
              </a:spcBef>
            </a:pPr>
            <a:r>
              <a:rPr lang="en-US" sz="594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</a:rPr>
              <a:t>Biggest increase: Casework (351% over 5 years).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0246607" y="9129918"/>
            <a:ext cx="524103" cy="5339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50"/>
              </a:lnSpc>
              <a:spcBef>
                <a:spcPct val="0"/>
              </a:spcBef>
            </a:pPr>
            <a:r>
              <a:rPr lang="en-US" sz="607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</a:rPr>
              <a:t>Minimal staffing growth: An increase of 37% in 5 years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8714307" y="7021256"/>
            <a:ext cx="474936" cy="111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6"/>
              </a:lnSpc>
              <a:spcBef>
                <a:spcPct val="0"/>
              </a:spcBef>
            </a:pPr>
            <a:r>
              <a:rPr lang="en-US" sz="575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</a:rPr>
              <a:t>192%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544452" y="7703470"/>
            <a:ext cx="474936" cy="111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6"/>
              </a:lnSpc>
              <a:spcBef>
                <a:spcPct val="0"/>
              </a:spcBef>
            </a:pPr>
            <a:r>
              <a:rPr lang="en-US" sz="575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</a:rPr>
              <a:t>25%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966736" y="7770928"/>
            <a:ext cx="474936" cy="111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6"/>
              </a:lnSpc>
              <a:spcBef>
                <a:spcPct val="0"/>
              </a:spcBef>
            </a:pPr>
            <a:r>
              <a:rPr lang="en-US" sz="575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</a:rPr>
              <a:t>70%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0421739" y="7909529"/>
            <a:ext cx="474936" cy="1114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6"/>
              </a:lnSpc>
              <a:spcBef>
                <a:spcPct val="0"/>
              </a:spcBef>
            </a:pPr>
            <a:r>
              <a:rPr lang="en-US" sz="575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</a:rPr>
              <a:t>37%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643087" y="2150061"/>
            <a:ext cx="8363745" cy="7355736"/>
            <a:chOff x="0" y="0"/>
            <a:chExt cx="11151660" cy="9807648"/>
          </a:xfrm>
        </p:grpSpPr>
        <p:sp>
          <p:nvSpPr>
            <p:cNvPr id="13" name="AutoShape 13"/>
            <p:cNvSpPr/>
            <p:nvPr/>
          </p:nvSpPr>
          <p:spPr>
            <a:xfrm>
              <a:off x="0" y="0"/>
              <a:ext cx="11151660" cy="9807648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4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97716" y="1476883"/>
            <a:ext cx="10061533" cy="8406923"/>
          </a:xfrm>
          <a:prstGeom prst="rect">
            <a:avLst/>
          </a:prstGeom>
        </p:spPr>
      </p:pic>
      <p:grpSp>
        <p:nvGrpSpPr>
          <p:cNvPr id="15" name="Group 15"/>
          <p:cNvGrpSpPr/>
          <p:nvPr/>
        </p:nvGrpSpPr>
        <p:grpSpPr>
          <a:xfrm>
            <a:off x="9781920" y="2150061"/>
            <a:ext cx="7953690" cy="7355736"/>
            <a:chOff x="0" y="0"/>
            <a:chExt cx="10604920" cy="9807648"/>
          </a:xfrm>
        </p:grpSpPr>
        <p:sp>
          <p:nvSpPr>
            <p:cNvPr id="16" name="AutoShape 16"/>
            <p:cNvSpPr/>
            <p:nvPr/>
          </p:nvSpPr>
          <p:spPr>
            <a:xfrm>
              <a:off x="0" y="0"/>
              <a:ext cx="10604920" cy="9807648"/>
            </a:xfrm>
            <a:prstGeom prst="rect">
              <a:avLst/>
            </a:prstGeom>
            <a:solidFill>
              <a:srgbClr val="FFFFFF"/>
            </a:solidFill>
          </p:spPr>
          <p:txBody>
            <a:bodyPr/>
            <a:lstStyle/>
            <a:p>
              <a:endParaRPr lang="en-GB"/>
            </a:p>
          </p:txBody>
        </p:sp>
      </p:grpSp>
      <p:pic>
        <p:nvPicPr>
          <p:cNvPr id="17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63817" y="2582776"/>
            <a:ext cx="7962966" cy="6314100"/>
          </a:xfrm>
          <a:prstGeom prst="rect">
            <a:avLst/>
          </a:prstGeom>
        </p:spPr>
      </p:pic>
      <p:sp>
        <p:nvSpPr>
          <p:cNvPr id="18" name="TextBox 18"/>
          <p:cNvSpPr txBox="1"/>
          <p:nvPr/>
        </p:nvSpPr>
        <p:spPr>
          <a:xfrm>
            <a:off x="3985220" y="430047"/>
            <a:ext cx="9628088" cy="5480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</a:pPr>
            <a:r>
              <a:rPr lang="en-US" sz="2799" b="1">
                <a:solidFill>
                  <a:srgbClr val="FFBF00"/>
                </a:solidFill>
                <a:latin typeface="Cera Pro Bold"/>
                <a:ea typeface="Cera Pro Bold"/>
                <a:cs typeface="Cera Pro Bold"/>
                <a:sym typeface="Cera Pro Bold"/>
              </a:rPr>
              <a:t>Themes Present in Ofsted Reporting of SENDIAS Services </a:t>
            </a:r>
          </a:p>
        </p:txBody>
      </p:sp>
      <p:sp>
        <p:nvSpPr>
          <p:cNvPr id="19" name="Freeform 19"/>
          <p:cNvSpPr/>
          <p:nvPr/>
        </p:nvSpPr>
        <p:spPr>
          <a:xfrm>
            <a:off x="14234229" y="491451"/>
            <a:ext cx="3409584" cy="755791"/>
          </a:xfrm>
          <a:custGeom>
            <a:avLst/>
            <a:gdLst/>
            <a:ahLst/>
            <a:cxnLst/>
            <a:rect l="l" t="t" r="r" b="b"/>
            <a:pathLst>
              <a:path w="3409584" h="755791">
                <a:moveTo>
                  <a:pt x="0" y="0"/>
                </a:moveTo>
                <a:lnTo>
                  <a:pt x="3409584" y="0"/>
                </a:lnTo>
                <a:lnTo>
                  <a:pt x="3409584" y="755791"/>
                </a:lnTo>
                <a:lnTo>
                  <a:pt x="0" y="755791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20" name="TextBox 20"/>
          <p:cNvSpPr txBox="1"/>
          <p:nvPr/>
        </p:nvSpPr>
        <p:spPr>
          <a:xfrm>
            <a:off x="3321071" y="1490497"/>
            <a:ext cx="2546329" cy="41524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 dirty="0">
                <a:solidFill>
                  <a:srgbClr val="FFBF00"/>
                </a:solidFill>
                <a:latin typeface="Cera Pro"/>
                <a:ea typeface="Cera Pro"/>
                <a:cs typeface="Cera Pro"/>
                <a:sym typeface="Cera Pro"/>
              </a:rPr>
              <a:t>Positive Themes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12904839" y="1490497"/>
            <a:ext cx="1707852" cy="47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99"/>
              </a:lnSpc>
            </a:pPr>
            <a:r>
              <a:rPr lang="en-US" sz="2499">
                <a:solidFill>
                  <a:srgbClr val="FFBF00"/>
                </a:solidFill>
                <a:latin typeface="Cera Pro"/>
                <a:ea typeface="Cera Pro"/>
                <a:cs typeface="Cera Pro"/>
                <a:sym typeface="Cera Pro"/>
              </a:rPr>
              <a:t>Challenges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146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4432138"/>
            <a:ext cx="1312408" cy="1312408"/>
          </a:xfrm>
          <a:custGeom>
            <a:avLst/>
            <a:gdLst/>
            <a:ahLst/>
            <a:cxnLst/>
            <a:rect l="l" t="t" r="r" b="b"/>
            <a:pathLst>
              <a:path w="1312408" h="1312408">
                <a:moveTo>
                  <a:pt x="0" y="0"/>
                </a:moveTo>
                <a:lnTo>
                  <a:pt x="1312408" y="0"/>
                </a:lnTo>
                <a:lnTo>
                  <a:pt x="1312408" y="1312408"/>
                </a:lnTo>
                <a:lnTo>
                  <a:pt x="0" y="13124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  <a:ln w="38100" cap="sq">
            <a:solidFill>
              <a:srgbClr val="FFBF00"/>
            </a:solidFill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3" name="Freeform 3"/>
          <p:cNvSpPr/>
          <p:nvPr/>
        </p:nvSpPr>
        <p:spPr>
          <a:xfrm>
            <a:off x="1028700" y="1801862"/>
            <a:ext cx="1136523" cy="1287845"/>
          </a:xfrm>
          <a:custGeom>
            <a:avLst/>
            <a:gdLst/>
            <a:ahLst/>
            <a:cxnLst/>
            <a:rect l="l" t="t" r="r" b="b"/>
            <a:pathLst>
              <a:path w="1136523" h="1287845">
                <a:moveTo>
                  <a:pt x="0" y="0"/>
                </a:moveTo>
                <a:lnTo>
                  <a:pt x="1136523" y="0"/>
                </a:lnTo>
                <a:lnTo>
                  <a:pt x="1136523" y="1287845"/>
                </a:lnTo>
                <a:lnTo>
                  <a:pt x="0" y="1287845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  <a:ln w="38100" cap="sq">
            <a:solidFill>
              <a:srgbClr val="FFBF00"/>
            </a:solidFill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4" name="Freeform 4"/>
          <p:cNvSpPr/>
          <p:nvPr/>
        </p:nvSpPr>
        <p:spPr>
          <a:xfrm>
            <a:off x="1028700" y="7074695"/>
            <a:ext cx="1324009" cy="1324009"/>
          </a:xfrm>
          <a:custGeom>
            <a:avLst/>
            <a:gdLst/>
            <a:ahLst/>
            <a:cxnLst/>
            <a:rect l="l" t="t" r="r" b="b"/>
            <a:pathLst>
              <a:path w="1324009" h="1324009">
                <a:moveTo>
                  <a:pt x="0" y="0"/>
                </a:moveTo>
                <a:lnTo>
                  <a:pt x="1324009" y="0"/>
                </a:lnTo>
                <a:lnTo>
                  <a:pt x="1324009" y="1324009"/>
                </a:lnTo>
                <a:lnTo>
                  <a:pt x="0" y="132400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  <a:ln w="38100" cap="sq">
            <a:solidFill>
              <a:srgbClr val="FFBF00"/>
            </a:solidFill>
            <a:prstDash val="solid"/>
            <a:miter/>
          </a:ln>
        </p:spPr>
        <p:txBody>
          <a:bodyPr/>
          <a:lstStyle/>
          <a:p>
            <a:endParaRPr lang="en-GB"/>
          </a:p>
        </p:txBody>
      </p:sp>
      <p:sp>
        <p:nvSpPr>
          <p:cNvPr id="5" name="Freeform 5"/>
          <p:cNvSpPr/>
          <p:nvPr/>
        </p:nvSpPr>
        <p:spPr>
          <a:xfrm>
            <a:off x="14234229" y="491451"/>
            <a:ext cx="3409584" cy="755791"/>
          </a:xfrm>
          <a:custGeom>
            <a:avLst/>
            <a:gdLst/>
            <a:ahLst/>
            <a:cxnLst/>
            <a:rect l="l" t="t" r="r" b="b"/>
            <a:pathLst>
              <a:path w="3409584" h="755791">
                <a:moveTo>
                  <a:pt x="0" y="0"/>
                </a:moveTo>
                <a:lnTo>
                  <a:pt x="3409584" y="0"/>
                </a:lnTo>
                <a:lnTo>
                  <a:pt x="3409584" y="755791"/>
                </a:lnTo>
                <a:lnTo>
                  <a:pt x="0" y="75579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6" name="Freeform 6"/>
          <p:cNvSpPr/>
          <p:nvPr/>
        </p:nvSpPr>
        <p:spPr>
          <a:xfrm>
            <a:off x="2924261" y="4486675"/>
            <a:ext cx="130022" cy="1061407"/>
          </a:xfrm>
          <a:custGeom>
            <a:avLst/>
            <a:gdLst/>
            <a:ahLst/>
            <a:cxnLst/>
            <a:rect l="l" t="t" r="r" b="b"/>
            <a:pathLst>
              <a:path w="130022" h="1061407">
                <a:moveTo>
                  <a:pt x="0" y="0"/>
                </a:moveTo>
                <a:lnTo>
                  <a:pt x="130022" y="0"/>
                </a:lnTo>
                <a:lnTo>
                  <a:pt x="130022" y="1061407"/>
                </a:lnTo>
                <a:lnTo>
                  <a:pt x="0" y="106140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7" name="Freeform 7"/>
          <p:cNvSpPr/>
          <p:nvPr/>
        </p:nvSpPr>
        <p:spPr>
          <a:xfrm flipH="1">
            <a:off x="16960125" y="1915081"/>
            <a:ext cx="130022" cy="1061407"/>
          </a:xfrm>
          <a:custGeom>
            <a:avLst/>
            <a:gdLst/>
            <a:ahLst/>
            <a:cxnLst/>
            <a:rect l="l" t="t" r="r" b="b"/>
            <a:pathLst>
              <a:path w="130022" h="1061407">
                <a:moveTo>
                  <a:pt x="130023" y="0"/>
                </a:moveTo>
                <a:lnTo>
                  <a:pt x="0" y="0"/>
                </a:lnTo>
                <a:lnTo>
                  <a:pt x="0" y="1061407"/>
                </a:lnTo>
                <a:lnTo>
                  <a:pt x="130023" y="1061407"/>
                </a:lnTo>
                <a:lnTo>
                  <a:pt x="130023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8" name="Freeform 8"/>
          <p:cNvSpPr/>
          <p:nvPr/>
        </p:nvSpPr>
        <p:spPr>
          <a:xfrm>
            <a:off x="3119294" y="1915081"/>
            <a:ext cx="130022" cy="1061407"/>
          </a:xfrm>
          <a:custGeom>
            <a:avLst/>
            <a:gdLst/>
            <a:ahLst/>
            <a:cxnLst/>
            <a:rect l="l" t="t" r="r" b="b"/>
            <a:pathLst>
              <a:path w="130022" h="1061407">
                <a:moveTo>
                  <a:pt x="0" y="0"/>
                </a:moveTo>
                <a:lnTo>
                  <a:pt x="130023" y="0"/>
                </a:lnTo>
                <a:lnTo>
                  <a:pt x="130023" y="1061407"/>
                </a:lnTo>
                <a:lnTo>
                  <a:pt x="0" y="106140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9" name="Freeform 9"/>
          <p:cNvSpPr/>
          <p:nvPr/>
        </p:nvSpPr>
        <p:spPr>
          <a:xfrm flipH="1">
            <a:off x="16960125" y="4486675"/>
            <a:ext cx="130022" cy="1061407"/>
          </a:xfrm>
          <a:custGeom>
            <a:avLst/>
            <a:gdLst/>
            <a:ahLst/>
            <a:cxnLst/>
            <a:rect l="l" t="t" r="r" b="b"/>
            <a:pathLst>
              <a:path w="130022" h="1061407">
                <a:moveTo>
                  <a:pt x="130023" y="0"/>
                </a:moveTo>
                <a:lnTo>
                  <a:pt x="0" y="0"/>
                </a:lnTo>
                <a:lnTo>
                  <a:pt x="0" y="1061407"/>
                </a:lnTo>
                <a:lnTo>
                  <a:pt x="130023" y="1061407"/>
                </a:lnTo>
                <a:lnTo>
                  <a:pt x="130023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0" name="Freeform 10"/>
          <p:cNvSpPr/>
          <p:nvPr/>
        </p:nvSpPr>
        <p:spPr>
          <a:xfrm>
            <a:off x="3054283" y="7205996"/>
            <a:ext cx="130022" cy="1061407"/>
          </a:xfrm>
          <a:custGeom>
            <a:avLst/>
            <a:gdLst/>
            <a:ahLst/>
            <a:cxnLst/>
            <a:rect l="l" t="t" r="r" b="b"/>
            <a:pathLst>
              <a:path w="130022" h="1061407">
                <a:moveTo>
                  <a:pt x="0" y="0"/>
                </a:moveTo>
                <a:lnTo>
                  <a:pt x="130023" y="0"/>
                </a:lnTo>
                <a:lnTo>
                  <a:pt x="130023" y="1061407"/>
                </a:lnTo>
                <a:lnTo>
                  <a:pt x="0" y="106140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>
          <a:xfrm flipH="1">
            <a:off x="16851181" y="7205996"/>
            <a:ext cx="130022" cy="1061407"/>
          </a:xfrm>
          <a:custGeom>
            <a:avLst/>
            <a:gdLst/>
            <a:ahLst/>
            <a:cxnLst/>
            <a:rect l="l" t="t" r="r" b="b"/>
            <a:pathLst>
              <a:path w="130022" h="1061407">
                <a:moveTo>
                  <a:pt x="130022" y="0"/>
                </a:moveTo>
                <a:lnTo>
                  <a:pt x="0" y="0"/>
                </a:lnTo>
                <a:lnTo>
                  <a:pt x="0" y="1061407"/>
                </a:lnTo>
                <a:lnTo>
                  <a:pt x="130022" y="1061407"/>
                </a:lnTo>
                <a:lnTo>
                  <a:pt x="130022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  <p:sp>
        <p:nvSpPr>
          <p:cNvPr id="12" name="AutoShape 12"/>
          <p:cNvSpPr/>
          <p:nvPr/>
        </p:nvSpPr>
        <p:spPr>
          <a:xfrm flipH="1">
            <a:off x="3119294" y="3758266"/>
            <a:ext cx="13861909" cy="0"/>
          </a:xfrm>
          <a:prstGeom prst="line">
            <a:avLst/>
          </a:prstGeom>
          <a:ln w="38100" cap="flat">
            <a:solidFill>
              <a:srgbClr val="FFB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3" name="AutoShape 13"/>
          <p:cNvSpPr/>
          <p:nvPr/>
        </p:nvSpPr>
        <p:spPr>
          <a:xfrm flipH="1">
            <a:off x="3184306" y="6373196"/>
            <a:ext cx="13731887" cy="0"/>
          </a:xfrm>
          <a:prstGeom prst="line">
            <a:avLst/>
          </a:prstGeom>
          <a:ln w="38100" cap="flat">
            <a:solidFill>
              <a:srgbClr val="FFB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sp>
        <p:nvSpPr>
          <p:cNvPr id="14" name="AutoShape 14"/>
          <p:cNvSpPr/>
          <p:nvPr/>
        </p:nvSpPr>
        <p:spPr>
          <a:xfrm flipH="1">
            <a:off x="3054283" y="8948798"/>
            <a:ext cx="13731887" cy="0"/>
          </a:xfrm>
          <a:prstGeom prst="line">
            <a:avLst/>
          </a:prstGeom>
          <a:ln w="38100" cap="flat">
            <a:solidFill>
              <a:srgbClr val="FFBF0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GB"/>
          </a:p>
        </p:txBody>
      </p:sp>
      <p:grpSp>
        <p:nvGrpSpPr>
          <p:cNvPr id="15" name="Group 15"/>
          <p:cNvGrpSpPr/>
          <p:nvPr/>
        </p:nvGrpSpPr>
        <p:grpSpPr>
          <a:xfrm>
            <a:off x="-534904" y="8874954"/>
            <a:ext cx="19357809" cy="1543050"/>
            <a:chOff x="0" y="0"/>
            <a:chExt cx="5098353" cy="406400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5098353" cy="406400"/>
            </a:xfrm>
            <a:custGeom>
              <a:avLst/>
              <a:gdLst/>
              <a:ahLst/>
              <a:cxnLst/>
              <a:rect l="l" t="t" r="r" b="b"/>
              <a:pathLst>
                <a:path w="5098353" h="406400">
                  <a:moveTo>
                    <a:pt x="4895153" y="0"/>
                  </a:moveTo>
                  <a:cubicBezTo>
                    <a:pt x="5007377" y="0"/>
                    <a:pt x="5098353" y="90976"/>
                    <a:pt x="5098353" y="203200"/>
                  </a:cubicBezTo>
                  <a:cubicBezTo>
                    <a:pt x="5098353" y="315424"/>
                    <a:pt x="5007377" y="406400"/>
                    <a:pt x="4895153" y="406400"/>
                  </a:cubicBezTo>
                  <a:lnTo>
                    <a:pt x="203200" y="406400"/>
                  </a:lnTo>
                  <a:cubicBezTo>
                    <a:pt x="90976" y="406400"/>
                    <a:pt x="0" y="315424"/>
                    <a:pt x="0" y="203200"/>
                  </a:cubicBezTo>
                  <a:cubicBezTo>
                    <a:pt x="0" y="90976"/>
                    <a:pt x="90976" y="0"/>
                    <a:pt x="203200" y="0"/>
                  </a:cubicBezTo>
                  <a:close/>
                </a:path>
              </a:pathLst>
            </a:custGeom>
            <a:solidFill>
              <a:srgbClr val="FFBF00"/>
            </a:solidFill>
          </p:spPr>
          <p:txBody>
            <a:bodyPr/>
            <a:lstStyle/>
            <a:p>
              <a:endParaRPr lang="en-GB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85725"/>
              <a:ext cx="5098353" cy="4921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17"/>
                </a:lnSpc>
              </a:pPr>
              <a:endParaRPr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933037" y="348383"/>
            <a:ext cx="5369620" cy="977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  <a:spcBef>
                <a:spcPct val="0"/>
              </a:spcBef>
            </a:pPr>
            <a:r>
              <a:rPr lang="en-US" sz="5000" b="1">
                <a:solidFill>
                  <a:srgbClr val="FFBF00"/>
                </a:solidFill>
                <a:latin typeface="Cera Pro Bold"/>
                <a:ea typeface="Cera Pro Bold"/>
                <a:cs typeface="Cera Pro Bold"/>
                <a:sym typeface="Cera Pro Bold"/>
              </a:rPr>
              <a:t>KEY TAKEAWAYS 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442694" y="1862220"/>
            <a:ext cx="13408487" cy="1043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There has been an increase in Ofsted/CQC reports mentioning SENDIAS services compared to last year (61% in the 2024-25 report vs 56% in the 2023-24 report).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551783" y="4504777"/>
            <a:ext cx="13408343" cy="1043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1/3rd of Ofsted/CQC reports that mentioned SENDIAS services highlighted capacity as the major issue confronting services. 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442694" y="7153135"/>
            <a:ext cx="13408343" cy="10433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FFFFFF"/>
                </a:solidFill>
                <a:latin typeface="Cera Pro"/>
                <a:ea typeface="Cera Pro"/>
                <a:cs typeface="Cera Pro"/>
                <a:sym typeface="Cera Pro"/>
              </a:rPr>
              <a:t>The quality of support given by SENDIAS services is a major positive that was highlighted in Ofsted reports.</a:t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2026886" y="9163050"/>
            <a:ext cx="14234229" cy="396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</a:rPr>
              <a:t>If you have any questions, please contact the Information Advice and Support Services Network : </a:t>
            </a:r>
            <a:r>
              <a:rPr lang="en-US" sz="2000" u="sng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  <a:hlinkClick r:id="rId11" tooltip="mailto:iassn@ncb.org.uk"/>
              </a:rPr>
              <a:t>iassn@ncb.org.uk</a:t>
            </a:r>
            <a:r>
              <a:rPr lang="en-US" sz="2000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</a:rPr>
              <a:t> 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523541" y="9588716"/>
            <a:ext cx="1902498" cy="396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 u="sng">
                <a:solidFill>
                  <a:srgbClr val="1B1464"/>
                </a:solidFill>
                <a:latin typeface="Cera Pro"/>
                <a:ea typeface="Cera Pro"/>
                <a:cs typeface="Cera Pro"/>
                <a:sym typeface="Cera Pro"/>
                <a:hlinkClick r:id="rId12" tooltip="https://councilfordisabledchildren.org.uk/about-us-0/networks/information-advice-and-support-services-network"/>
              </a:rPr>
              <a:t>IASSN Website</a:t>
            </a:r>
          </a:p>
        </p:txBody>
      </p:sp>
      <p:sp>
        <p:nvSpPr>
          <p:cNvPr id="24" name="Freeform 24"/>
          <p:cNvSpPr/>
          <p:nvPr/>
        </p:nvSpPr>
        <p:spPr>
          <a:xfrm>
            <a:off x="7861962" y="9646479"/>
            <a:ext cx="406712" cy="406712"/>
          </a:xfrm>
          <a:custGeom>
            <a:avLst/>
            <a:gdLst/>
            <a:ahLst/>
            <a:cxnLst/>
            <a:rect l="l" t="t" r="r" b="b"/>
            <a:pathLst>
              <a:path w="406712" h="406712">
                <a:moveTo>
                  <a:pt x="0" y="0"/>
                </a:moveTo>
                <a:lnTo>
                  <a:pt x="406712" y="0"/>
                </a:lnTo>
                <a:lnTo>
                  <a:pt x="406712" y="406713"/>
                </a:lnTo>
                <a:lnTo>
                  <a:pt x="0" y="40671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GB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239</Words>
  <Application>Microsoft Office PowerPoint</Application>
  <PresentationFormat>Custom</PresentationFormat>
  <Paragraphs>23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Cera Pro Bold</vt:lpstr>
      <vt:lpstr>Calibri</vt:lpstr>
      <vt:lpstr>Arial</vt:lpstr>
      <vt:lpstr>Cera Pro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Ofsted report  (Presentation)</dc:title>
  <cp:lastModifiedBy>Thejashri Supriya</cp:lastModifiedBy>
  <cp:revision>4</cp:revision>
  <dcterms:created xsi:type="dcterms:W3CDTF">2006-08-16T00:00:00Z</dcterms:created>
  <dcterms:modified xsi:type="dcterms:W3CDTF">2025-07-22T14:23:47Z</dcterms:modified>
  <dc:identifier>DAGqPjDaNfg</dc:identifier>
</cp:coreProperties>
</file>