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7620000" cy="19050000"/>
  <p:notesSz cx="6858000" cy="9144000"/>
  <p:embeddedFontLst>
    <p:embeddedFont>
      <p:font typeface="Cera Pro" panose="00000500000000000000" pitchFamily="50" charset="0"/>
      <p:regular r:id="rId4"/>
      <p:bold r:id="rId5"/>
      <p:italic r:id="rId6"/>
      <p:boldItalic r:id="rId7"/>
    </p:embeddedFont>
    <p:embeddedFont>
      <p:font typeface="Cera Pro Bold" panose="020B0604020202020204" charset="0"/>
      <p:regular r:id="rId8"/>
    </p:embeddedFont>
    <p:embeddedFont>
      <p:font typeface="Cera Round Pro Bold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66" d="100"/>
          <a:sy n="66" d="100"/>
        </p:scale>
        <p:origin x="1596" y="-26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7.png"/><Relationship Id="rId18" Type="http://schemas.openxmlformats.org/officeDocument/2006/relationships/hyperlink" Target="mailto:iassn@ncb.org.uk" TargetMode="External"/><Relationship Id="rId3" Type="http://schemas.openxmlformats.org/officeDocument/2006/relationships/image" Target="../media/image13.png"/><Relationship Id="rId7" Type="http://schemas.openxmlformats.org/officeDocument/2006/relationships/image" Target="../media/image3.png"/><Relationship Id="rId12" Type="http://schemas.openxmlformats.org/officeDocument/2006/relationships/image" Target="../media/image16.svg"/><Relationship Id="rId17" Type="http://schemas.openxmlformats.org/officeDocument/2006/relationships/hyperlink" Target="https://councilfordisabledchildren.org.uk/about-us-0/networks/information-advice-and-support-services-network" TargetMode="External"/><Relationship Id="rId2" Type="http://schemas.openxmlformats.org/officeDocument/2006/relationships/image" Target="../media/image7.png"/><Relationship Id="rId16" Type="http://schemas.openxmlformats.org/officeDocument/2006/relationships/image" Target="../media/image2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11" Type="http://schemas.openxmlformats.org/officeDocument/2006/relationships/image" Target="../media/image15.png"/><Relationship Id="rId5" Type="http://schemas.openxmlformats.org/officeDocument/2006/relationships/image" Target="../media/image1.png"/><Relationship Id="rId15" Type="http://schemas.openxmlformats.org/officeDocument/2006/relationships/image" Target="../media/image19.png"/><Relationship Id="rId10" Type="http://schemas.openxmlformats.org/officeDocument/2006/relationships/image" Target="../media/image6.svg"/><Relationship Id="rId4" Type="http://schemas.openxmlformats.org/officeDocument/2006/relationships/image" Target="../media/image14.png"/><Relationship Id="rId9" Type="http://schemas.openxmlformats.org/officeDocument/2006/relationships/image" Target="../media/image5.png"/><Relationship Id="rId1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84370" y="17631160"/>
            <a:ext cx="726810" cy="538748"/>
          </a:xfrm>
          <a:custGeom>
            <a:avLst/>
            <a:gdLst/>
            <a:ahLst/>
            <a:cxnLst/>
            <a:rect l="l" t="t" r="r" b="b"/>
            <a:pathLst>
              <a:path w="726810" h="538748">
                <a:moveTo>
                  <a:pt x="0" y="0"/>
                </a:moveTo>
                <a:lnTo>
                  <a:pt x="726811" y="0"/>
                </a:lnTo>
                <a:lnTo>
                  <a:pt x="726811" y="538748"/>
                </a:lnTo>
                <a:lnTo>
                  <a:pt x="0" y="5387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4499202" y="17602046"/>
            <a:ext cx="643465" cy="608878"/>
          </a:xfrm>
          <a:custGeom>
            <a:avLst/>
            <a:gdLst/>
            <a:ahLst/>
            <a:cxnLst/>
            <a:rect l="l" t="t" r="r" b="b"/>
            <a:pathLst>
              <a:path w="643465" h="608878">
                <a:moveTo>
                  <a:pt x="0" y="0"/>
                </a:moveTo>
                <a:lnTo>
                  <a:pt x="643465" y="0"/>
                </a:lnTo>
                <a:lnTo>
                  <a:pt x="643465" y="608878"/>
                </a:lnTo>
                <a:lnTo>
                  <a:pt x="0" y="6088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5924539" y="17523889"/>
            <a:ext cx="801172" cy="813372"/>
          </a:xfrm>
          <a:custGeom>
            <a:avLst/>
            <a:gdLst/>
            <a:ahLst/>
            <a:cxnLst/>
            <a:rect l="l" t="t" r="r" b="b"/>
            <a:pathLst>
              <a:path w="801172" h="813372">
                <a:moveTo>
                  <a:pt x="0" y="0"/>
                </a:moveTo>
                <a:lnTo>
                  <a:pt x="801171" y="0"/>
                </a:lnTo>
                <a:lnTo>
                  <a:pt x="801171" y="813372"/>
                </a:lnTo>
                <a:lnTo>
                  <a:pt x="0" y="8133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507128" y="2257808"/>
            <a:ext cx="6451144" cy="6275420"/>
            <a:chOff x="0" y="0"/>
            <a:chExt cx="2293740" cy="223126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93740" cy="2231261"/>
            </a:xfrm>
            <a:custGeom>
              <a:avLst/>
              <a:gdLst/>
              <a:ahLst/>
              <a:cxnLst/>
              <a:rect l="l" t="t" r="r" b="b"/>
              <a:pathLst>
                <a:path w="2293740" h="2231261">
                  <a:moveTo>
                    <a:pt x="64805" y="0"/>
                  </a:moveTo>
                  <a:lnTo>
                    <a:pt x="2228936" y="0"/>
                  </a:lnTo>
                  <a:cubicBezTo>
                    <a:pt x="2264726" y="0"/>
                    <a:pt x="2293740" y="29014"/>
                    <a:pt x="2293740" y="64805"/>
                  </a:cubicBezTo>
                  <a:lnTo>
                    <a:pt x="2293740" y="2166456"/>
                  </a:lnTo>
                  <a:cubicBezTo>
                    <a:pt x="2293740" y="2202247"/>
                    <a:pt x="2264726" y="2231261"/>
                    <a:pt x="2228936" y="2231261"/>
                  </a:cubicBezTo>
                  <a:lnTo>
                    <a:pt x="64805" y="2231261"/>
                  </a:lnTo>
                  <a:cubicBezTo>
                    <a:pt x="29014" y="2231261"/>
                    <a:pt x="0" y="2202247"/>
                    <a:pt x="0" y="2166456"/>
                  </a:cubicBezTo>
                  <a:lnTo>
                    <a:pt x="0" y="64805"/>
                  </a:lnTo>
                  <a:cubicBezTo>
                    <a:pt x="0" y="29014"/>
                    <a:pt x="29014" y="0"/>
                    <a:pt x="6480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2293740" cy="23169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aphicFrame>
        <p:nvGraphicFramePr>
          <p:cNvPr id="8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557836"/>
              </p:ext>
            </p:extLst>
          </p:nvPr>
        </p:nvGraphicFramePr>
        <p:xfrm>
          <a:off x="1187648" y="3365933"/>
          <a:ext cx="5090106" cy="4895013"/>
        </p:xfrm>
        <a:graphic>
          <a:graphicData uri="http://schemas.openxmlformats.org/drawingml/2006/table">
            <a:tbl>
              <a:tblPr/>
              <a:tblGrid>
                <a:gridCol w="2056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6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65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6572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04775" marR="104775" marT="104775" marB="1047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8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3A8DFF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2023-2024</a:t>
                      </a:r>
                      <a:endParaRPr lang="en-US" sz="1100"/>
                    </a:p>
                  </a:txBody>
                  <a:tcPr marL="104775" marR="104775" marT="104775" marB="1047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3A8DFF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2024-2025</a:t>
                      </a:r>
                      <a:endParaRPr lang="en-US" sz="1100"/>
                    </a:p>
                  </a:txBody>
                  <a:tcPr marL="104775" marR="104775" marT="104775" marB="104775" anchor="ctr">
                    <a:lnL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1849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 dirty="0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Number of services providing feedback</a:t>
                      </a:r>
                      <a:endParaRPr lang="en-US" sz="1100" dirty="0"/>
                    </a:p>
                  </a:txBody>
                  <a:tcPr marL="104775" marR="104775" marT="104775" marB="1047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8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127</a:t>
                      </a:r>
                      <a:endParaRPr lang="en-US" sz="1100"/>
                    </a:p>
                  </a:txBody>
                  <a:tcPr marL="104775" marR="104775" marT="104775" marB="1047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112</a:t>
                      </a:r>
                      <a:endParaRPr lang="en-US" sz="1100"/>
                    </a:p>
                  </a:txBody>
                  <a:tcPr marL="104775" marR="104775" marT="104775" marB="104775" anchor="ctr">
                    <a:lnL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0645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Total pieces of feedback:</a:t>
                      </a:r>
                      <a:endParaRPr lang="en-US" sz="1100"/>
                    </a:p>
                  </a:txBody>
                  <a:tcPr marL="104775" marR="104775" marT="104775" marB="1047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8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9230</a:t>
                      </a:r>
                      <a:endParaRPr lang="en-US" sz="1100"/>
                    </a:p>
                  </a:txBody>
                  <a:tcPr marL="104775" marR="104775" marT="104775" marB="1047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6422</a:t>
                      </a:r>
                      <a:endParaRPr lang="en-US" sz="1100"/>
                    </a:p>
                  </a:txBody>
                  <a:tcPr marL="104775" marR="104775" marT="104775" marB="104775" anchor="ctr">
                    <a:lnL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659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 dirty="0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Average per service</a:t>
                      </a:r>
                      <a:endParaRPr lang="en-US" sz="1100" dirty="0"/>
                    </a:p>
                  </a:txBody>
                  <a:tcPr marL="104775" marR="104775" marT="104775" marB="1047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8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73</a:t>
                      </a:r>
                      <a:endParaRPr lang="en-US" sz="1100"/>
                    </a:p>
                  </a:txBody>
                  <a:tcPr marL="104775" marR="104775" marT="104775" marB="1047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97</a:t>
                      </a:r>
                      <a:endParaRPr lang="en-US" sz="1100"/>
                    </a:p>
                  </a:txBody>
                  <a:tcPr marL="104775" marR="104775" marT="104775" marB="104775" anchor="ctr">
                    <a:lnL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6572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 dirty="0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From parents</a:t>
                      </a:r>
                      <a:endParaRPr lang="en-US" sz="1100" dirty="0"/>
                    </a:p>
                  </a:txBody>
                  <a:tcPr marL="104775" marR="104775" marT="104775" marB="1047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8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5633</a:t>
                      </a:r>
                      <a:endParaRPr lang="en-US" sz="1100"/>
                    </a:p>
                  </a:txBody>
                  <a:tcPr marL="104775" marR="104775" marT="104775" marB="1047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5293</a:t>
                      </a:r>
                      <a:endParaRPr lang="en-US" sz="1100"/>
                    </a:p>
                  </a:txBody>
                  <a:tcPr marL="104775" marR="104775" marT="104775" marB="104775" anchor="ctr">
                    <a:lnL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6572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 dirty="0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From children (0–16):</a:t>
                      </a:r>
                      <a:endParaRPr lang="en-US" sz="1100" dirty="0"/>
                    </a:p>
                  </a:txBody>
                  <a:tcPr marL="104775" marR="104775" marT="104775" marB="1047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8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26</a:t>
                      </a:r>
                      <a:endParaRPr lang="en-US" sz="1100"/>
                    </a:p>
                  </a:txBody>
                  <a:tcPr marL="104775" marR="104775" marT="104775" marB="1047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22</a:t>
                      </a:r>
                      <a:endParaRPr lang="en-US" sz="1100"/>
                    </a:p>
                  </a:txBody>
                  <a:tcPr marL="104775" marR="104775" marT="104775" marB="104775" anchor="ctr">
                    <a:lnL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6572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 dirty="0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From young people</a:t>
                      </a:r>
                      <a:endParaRPr lang="en-US" sz="1100" dirty="0"/>
                    </a:p>
                  </a:txBody>
                  <a:tcPr marL="104775" marR="104775" marT="104775" marB="1047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8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131</a:t>
                      </a:r>
                      <a:endParaRPr lang="en-US" sz="1100"/>
                    </a:p>
                  </a:txBody>
                  <a:tcPr marL="104775" marR="104775" marT="104775" marB="1047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76</a:t>
                      </a:r>
                      <a:endParaRPr lang="en-US" sz="1100"/>
                    </a:p>
                  </a:txBody>
                  <a:tcPr marL="104775" marR="104775" marT="104775" marB="104775" anchor="ctr">
                    <a:lnL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6572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 dirty="0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Unspecified</a:t>
                      </a:r>
                      <a:endParaRPr lang="en-US" sz="1100" dirty="0"/>
                    </a:p>
                  </a:txBody>
                  <a:tcPr marL="104775" marR="104775" marT="104775" marB="1047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8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3440</a:t>
                      </a:r>
                      <a:endParaRPr lang="en-US" sz="1100"/>
                    </a:p>
                  </a:txBody>
                  <a:tcPr marL="104775" marR="104775" marT="104775" marB="1047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 dirty="0">
                          <a:solidFill>
                            <a:srgbClr val="1B1464"/>
                          </a:solidFill>
                          <a:latin typeface="Cera Pro Bold"/>
                          <a:ea typeface="Cera Pro Bold"/>
                          <a:cs typeface="Cera Pro Bold"/>
                          <a:sym typeface="Cera Pro Bold"/>
                        </a:rPr>
                        <a:t>1031</a:t>
                      </a:r>
                      <a:endParaRPr lang="en-US" sz="1100" dirty="0"/>
                    </a:p>
                  </a:txBody>
                  <a:tcPr marL="104775" marR="104775" marT="104775" marB="104775" anchor="ctr">
                    <a:lnL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B1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Freeform 9"/>
          <p:cNvSpPr/>
          <p:nvPr/>
        </p:nvSpPr>
        <p:spPr>
          <a:xfrm>
            <a:off x="220981" y="381211"/>
            <a:ext cx="1890459" cy="419052"/>
          </a:xfrm>
          <a:custGeom>
            <a:avLst/>
            <a:gdLst/>
            <a:ahLst/>
            <a:cxnLst/>
            <a:rect l="l" t="t" r="r" b="b"/>
            <a:pathLst>
              <a:path w="1890459" h="419052">
                <a:moveTo>
                  <a:pt x="0" y="0"/>
                </a:moveTo>
                <a:lnTo>
                  <a:pt x="1890459" y="0"/>
                </a:lnTo>
                <a:lnTo>
                  <a:pt x="1890459" y="419052"/>
                </a:lnTo>
                <a:lnTo>
                  <a:pt x="0" y="4190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0" name="Group 10"/>
          <p:cNvGrpSpPr/>
          <p:nvPr/>
        </p:nvGrpSpPr>
        <p:grpSpPr>
          <a:xfrm>
            <a:off x="220981" y="8832179"/>
            <a:ext cx="7269893" cy="1857362"/>
            <a:chOff x="0" y="0"/>
            <a:chExt cx="2584851" cy="66039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584851" cy="660395"/>
            </a:xfrm>
            <a:custGeom>
              <a:avLst/>
              <a:gdLst/>
              <a:ahLst/>
              <a:cxnLst/>
              <a:rect l="l" t="t" r="r" b="b"/>
              <a:pathLst>
                <a:path w="2584851" h="660395">
                  <a:moveTo>
                    <a:pt x="62831" y="0"/>
                  </a:moveTo>
                  <a:lnTo>
                    <a:pt x="2522020" y="0"/>
                  </a:lnTo>
                  <a:cubicBezTo>
                    <a:pt x="2538684" y="0"/>
                    <a:pt x="2554665" y="6620"/>
                    <a:pt x="2566448" y="18403"/>
                  </a:cubicBezTo>
                  <a:cubicBezTo>
                    <a:pt x="2578231" y="30186"/>
                    <a:pt x="2584851" y="46167"/>
                    <a:pt x="2584851" y="62831"/>
                  </a:cubicBezTo>
                  <a:lnTo>
                    <a:pt x="2584851" y="597565"/>
                  </a:lnTo>
                  <a:cubicBezTo>
                    <a:pt x="2584851" y="632265"/>
                    <a:pt x="2556720" y="660395"/>
                    <a:pt x="2522020" y="660395"/>
                  </a:cubicBezTo>
                  <a:lnTo>
                    <a:pt x="62831" y="660395"/>
                  </a:lnTo>
                  <a:cubicBezTo>
                    <a:pt x="28130" y="660395"/>
                    <a:pt x="0" y="632265"/>
                    <a:pt x="0" y="597565"/>
                  </a:cubicBezTo>
                  <a:lnTo>
                    <a:pt x="0" y="62831"/>
                  </a:lnTo>
                  <a:cubicBezTo>
                    <a:pt x="0" y="28130"/>
                    <a:pt x="28130" y="0"/>
                    <a:pt x="62831" y="0"/>
                  </a:cubicBezTo>
                  <a:close/>
                </a:path>
              </a:pathLst>
            </a:custGeom>
            <a:solidFill>
              <a:srgbClr val="3A8D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2584851" cy="7175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90297" y="11722686"/>
            <a:ext cx="6569380" cy="6838631"/>
            <a:chOff x="0" y="0"/>
            <a:chExt cx="2335780" cy="243151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35780" cy="2431513"/>
            </a:xfrm>
            <a:custGeom>
              <a:avLst/>
              <a:gdLst/>
              <a:ahLst/>
              <a:cxnLst/>
              <a:rect l="l" t="t" r="r" b="b"/>
              <a:pathLst>
                <a:path w="2335780" h="2431513">
                  <a:moveTo>
                    <a:pt x="44782" y="0"/>
                  </a:moveTo>
                  <a:lnTo>
                    <a:pt x="2290997" y="0"/>
                  </a:lnTo>
                  <a:cubicBezTo>
                    <a:pt x="2302874" y="0"/>
                    <a:pt x="2314265" y="4718"/>
                    <a:pt x="2322663" y="13116"/>
                  </a:cubicBezTo>
                  <a:cubicBezTo>
                    <a:pt x="2331062" y="21515"/>
                    <a:pt x="2335780" y="32905"/>
                    <a:pt x="2335780" y="44782"/>
                  </a:cubicBezTo>
                  <a:lnTo>
                    <a:pt x="2335780" y="2386731"/>
                  </a:lnTo>
                  <a:cubicBezTo>
                    <a:pt x="2335780" y="2411463"/>
                    <a:pt x="2315730" y="2431513"/>
                    <a:pt x="2290997" y="2431513"/>
                  </a:cubicBezTo>
                  <a:lnTo>
                    <a:pt x="44782" y="2431513"/>
                  </a:lnTo>
                  <a:cubicBezTo>
                    <a:pt x="20050" y="2431513"/>
                    <a:pt x="0" y="2411463"/>
                    <a:pt x="0" y="2386731"/>
                  </a:cubicBezTo>
                  <a:lnTo>
                    <a:pt x="0" y="44782"/>
                  </a:lnTo>
                  <a:cubicBezTo>
                    <a:pt x="0" y="20050"/>
                    <a:pt x="20050" y="0"/>
                    <a:pt x="4478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2335780" cy="24791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29747" y="11317225"/>
            <a:ext cx="7809469" cy="7264139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0" y="14045764"/>
            <a:ext cx="472116" cy="4440606"/>
            <a:chOff x="0" y="0"/>
            <a:chExt cx="167863" cy="157888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7863" cy="1578882"/>
            </a:xfrm>
            <a:custGeom>
              <a:avLst/>
              <a:gdLst/>
              <a:ahLst/>
              <a:cxnLst/>
              <a:rect l="l" t="t" r="r" b="b"/>
              <a:pathLst>
                <a:path w="167863" h="1578882">
                  <a:moveTo>
                    <a:pt x="0" y="0"/>
                  </a:moveTo>
                  <a:lnTo>
                    <a:pt x="167863" y="0"/>
                  </a:lnTo>
                  <a:lnTo>
                    <a:pt x="167863" y="1578882"/>
                  </a:lnTo>
                  <a:lnTo>
                    <a:pt x="0" y="1578882"/>
                  </a:lnTo>
                  <a:close/>
                </a:path>
              </a:pathLst>
            </a:custGeom>
            <a:solidFill>
              <a:srgbClr val="1B146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167863" cy="16265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695117" y="2338310"/>
            <a:ext cx="1334755" cy="941636"/>
          </a:xfrm>
          <a:custGeom>
            <a:avLst/>
            <a:gdLst/>
            <a:ahLst/>
            <a:cxnLst/>
            <a:rect l="l" t="t" r="r" b="b"/>
            <a:pathLst>
              <a:path w="1334755" h="941636">
                <a:moveTo>
                  <a:pt x="0" y="0"/>
                </a:moveTo>
                <a:lnTo>
                  <a:pt x="1334755" y="0"/>
                </a:lnTo>
                <a:lnTo>
                  <a:pt x="1334755" y="941636"/>
                </a:lnTo>
                <a:lnTo>
                  <a:pt x="0" y="94163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7449" r="-1661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Freeform 21"/>
          <p:cNvSpPr/>
          <p:nvPr/>
        </p:nvSpPr>
        <p:spPr>
          <a:xfrm rot="-4245110">
            <a:off x="6665955" y="181747"/>
            <a:ext cx="1581900" cy="996609"/>
          </a:xfrm>
          <a:custGeom>
            <a:avLst/>
            <a:gdLst/>
            <a:ahLst/>
            <a:cxnLst/>
            <a:rect l="l" t="t" r="r" b="b"/>
            <a:pathLst>
              <a:path w="1581900" h="996609">
                <a:moveTo>
                  <a:pt x="0" y="0"/>
                </a:moveTo>
                <a:lnTo>
                  <a:pt x="1581899" y="0"/>
                </a:lnTo>
                <a:lnTo>
                  <a:pt x="1581899" y="996609"/>
                </a:lnTo>
                <a:lnTo>
                  <a:pt x="0" y="99660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Freeform 22"/>
          <p:cNvSpPr/>
          <p:nvPr/>
        </p:nvSpPr>
        <p:spPr>
          <a:xfrm rot="-4214187">
            <a:off x="6156030" y="-361504"/>
            <a:ext cx="1604485" cy="1010838"/>
          </a:xfrm>
          <a:custGeom>
            <a:avLst/>
            <a:gdLst/>
            <a:ahLst/>
            <a:cxnLst/>
            <a:rect l="l" t="t" r="r" b="b"/>
            <a:pathLst>
              <a:path w="1604485" h="1010838">
                <a:moveTo>
                  <a:pt x="0" y="0"/>
                </a:moveTo>
                <a:lnTo>
                  <a:pt x="1604485" y="0"/>
                </a:lnTo>
                <a:lnTo>
                  <a:pt x="1604485" y="1010838"/>
                </a:lnTo>
                <a:lnTo>
                  <a:pt x="0" y="101083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3" name="Freeform 23"/>
          <p:cNvSpPr/>
          <p:nvPr/>
        </p:nvSpPr>
        <p:spPr>
          <a:xfrm>
            <a:off x="943013" y="17878654"/>
            <a:ext cx="1168427" cy="582507"/>
          </a:xfrm>
          <a:custGeom>
            <a:avLst/>
            <a:gdLst/>
            <a:ahLst/>
            <a:cxnLst/>
            <a:rect l="l" t="t" r="r" b="b"/>
            <a:pathLst>
              <a:path w="1168427" h="582507">
                <a:moveTo>
                  <a:pt x="0" y="0"/>
                </a:moveTo>
                <a:lnTo>
                  <a:pt x="1168427" y="0"/>
                </a:lnTo>
                <a:lnTo>
                  <a:pt x="1168427" y="582507"/>
                </a:lnTo>
                <a:lnTo>
                  <a:pt x="0" y="58250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4" name="TextBox 24"/>
          <p:cNvSpPr txBox="1"/>
          <p:nvPr/>
        </p:nvSpPr>
        <p:spPr>
          <a:xfrm>
            <a:off x="2722922" y="2424765"/>
            <a:ext cx="2174157" cy="5600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6"/>
              </a:lnSpc>
            </a:pPr>
            <a:endParaRPr/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 b="1">
                <a:solidFill>
                  <a:srgbClr val="1B1464"/>
                </a:solidFill>
                <a:latin typeface="Cera Round Pro Bold"/>
                <a:ea typeface="Cera Round Pro Bold"/>
                <a:cs typeface="Cera Round Pro Bold"/>
                <a:sym typeface="Cera Round Pro Bold"/>
              </a:rPr>
              <a:t>Overview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02200" y="9000888"/>
            <a:ext cx="6307455" cy="1453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23"/>
              </a:lnSpc>
            </a:pPr>
            <a:r>
              <a:rPr lang="en-US" sz="1659">
                <a:solidFill>
                  <a:srgbClr val="000000"/>
                </a:solidFill>
                <a:latin typeface="Cera Pro"/>
                <a:ea typeface="Cera Pro"/>
                <a:cs typeface="Cera Pro"/>
                <a:sym typeface="Cera Pro"/>
              </a:rPr>
              <a:t>All services ensure they ask six specific questions to service users as part of their feedback processes. Those 6 questions are rated 0-4 with </a:t>
            </a:r>
            <a:r>
              <a:rPr lang="en-US" sz="1659" b="1" u="sng">
                <a:solidFill>
                  <a:srgbClr val="000000"/>
                </a:solidFill>
                <a:latin typeface="Cera Pro Bold"/>
                <a:ea typeface="Cera Pro Bold"/>
                <a:cs typeface="Cera Pro Bold"/>
                <a:sym typeface="Cera Pro Bold"/>
              </a:rPr>
              <a:t>0 being low and 4 being the maximum. </a:t>
            </a:r>
            <a:r>
              <a:rPr lang="en-US" sz="1659">
                <a:solidFill>
                  <a:srgbClr val="000000"/>
                </a:solidFill>
                <a:latin typeface="Cera Pro"/>
                <a:ea typeface="Cera Pro"/>
                <a:cs typeface="Cera Pro"/>
                <a:sym typeface="Cera Pro"/>
              </a:rPr>
              <a:t>Those six questions and their mean (average) score from sequential pieces of feedback from service users this year are below. 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948080" y="1135018"/>
            <a:ext cx="5723841" cy="788035"/>
            <a:chOff x="0" y="0"/>
            <a:chExt cx="7631788" cy="1050713"/>
          </a:xfrm>
        </p:grpSpPr>
        <p:sp>
          <p:nvSpPr>
            <p:cNvPr id="27" name="TextBox 27"/>
            <p:cNvSpPr txBox="1"/>
            <p:nvPr/>
          </p:nvSpPr>
          <p:spPr>
            <a:xfrm>
              <a:off x="66595" y="-66675"/>
              <a:ext cx="7498597" cy="1117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79"/>
                </a:lnSpc>
              </a:pPr>
              <a:r>
                <a:rPr lang="en-US" sz="1699" b="1">
                  <a:solidFill>
                    <a:srgbClr val="FFFFFF"/>
                  </a:solidFill>
                  <a:latin typeface="Cera Round Pro Bold"/>
                  <a:ea typeface="Cera Round Pro Bold"/>
                  <a:cs typeface="Cera Round Pro Bold"/>
                  <a:sym typeface="Cera Round Pro Bold"/>
                </a:rPr>
                <a:t>Snapshot of Service User Feedback Report 2024-2025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FFFFFF"/>
                  </a:solidFill>
                  <a:latin typeface="Cera Round Pro Bold"/>
                  <a:ea typeface="Cera Round Pro Bold"/>
                  <a:cs typeface="Cera Round Pro Bold"/>
                  <a:sym typeface="Cera Round Pro Bold"/>
                </a:rPr>
                <a:t> </a:t>
              </a:r>
            </a:p>
            <a:p>
              <a:pPr marL="0" lvl="0" indent="0" algn="ctr">
                <a:lnSpc>
                  <a:spcPts val="2100"/>
                </a:lnSpc>
                <a:spcBef>
                  <a:spcPct val="0"/>
                </a:spcBef>
              </a:pPr>
              <a:endParaRPr lang="en-US" sz="1500" b="1">
                <a:solidFill>
                  <a:srgbClr val="FFFFFF"/>
                </a:solidFill>
                <a:latin typeface="Cera Round Pro Bold"/>
                <a:ea typeface="Cera Round Pro Bold"/>
                <a:cs typeface="Cera Round Pro Bold"/>
                <a:sym typeface="Cera Round Pro Bold"/>
              </a:endParaRP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413743"/>
              <a:ext cx="7631788" cy="622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  <a:r>
                <a:rPr lang="en-US" sz="1299" b="1">
                  <a:solidFill>
                    <a:srgbClr val="FFFFFF"/>
                  </a:solidFill>
                  <a:latin typeface="Cera Round Pro Bold"/>
                  <a:ea typeface="Cera Round Pro Bold"/>
                  <a:cs typeface="Cera Round Pro Bold"/>
                  <a:sym typeface="Cera Round Pro Bold"/>
                </a:rPr>
                <a:t>Based on 30+ sequential pieces of service user feedback provided by services covering 153 Local Authority Areas</a:t>
              </a:r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479576" y="10904179"/>
            <a:ext cx="2660848" cy="2843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  <a:spcBef>
                <a:spcPct val="0"/>
              </a:spcBef>
            </a:pPr>
            <a:r>
              <a:rPr lang="en-US" sz="1699" b="1" dirty="0">
                <a:solidFill>
                  <a:srgbClr val="FFFFFF"/>
                </a:solidFill>
                <a:latin typeface="Cera Round Pro Bold"/>
                <a:ea typeface="Cera Round Pro Bold"/>
                <a:cs typeface="Cera Round Pro Bold"/>
                <a:sym typeface="Cera Round Pro Bold"/>
              </a:rPr>
              <a:t>2024-2025 Mean Scores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937969" y="18011775"/>
            <a:ext cx="4387155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99"/>
              </a:lnSpc>
              <a:spcBef>
                <a:spcPct val="0"/>
              </a:spcBef>
            </a:pPr>
            <a:r>
              <a:rPr lang="en-US" sz="1499" b="1">
                <a:solidFill>
                  <a:srgbClr val="000000"/>
                </a:solidFill>
                <a:latin typeface="Cera Round Pro Bold"/>
                <a:ea typeface="Cera Round Pro Bold"/>
                <a:cs typeface="Cera Round Pro Bold"/>
                <a:sym typeface="Cera Round Pro Bold"/>
              </a:rPr>
              <a:t>Total Mean Score for 2024–2025: 3.61 out of 4.00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554775" y="11268337"/>
            <a:ext cx="2355850" cy="249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99"/>
              </a:lnSpc>
              <a:spcBef>
                <a:spcPct val="0"/>
              </a:spcBef>
            </a:pPr>
            <a:r>
              <a:rPr lang="en-US" sz="1499" b="1" dirty="0">
                <a:solidFill>
                  <a:srgbClr val="FFFFFF"/>
                </a:solidFill>
                <a:latin typeface="Cera Round Pro Bold"/>
                <a:ea typeface="Cera Round Pro Bold"/>
                <a:cs typeface="Cera Round Pro Bold"/>
                <a:sym typeface="Cera Round Pro Bold"/>
              </a:rPr>
              <a:t>(Maximum possible: 4.00)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26576" y="8901662"/>
            <a:ext cx="1687379" cy="1243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8"/>
              </a:lnSpc>
              <a:spcBef>
                <a:spcPct val="0"/>
              </a:spcBef>
            </a:pPr>
            <a:r>
              <a:rPr lang="en-US" sz="1399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SENDIASs have therefore potentially saved LA’s over </a:t>
            </a:r>
            <a:r>
              <a:rPr lang="en-US" sz="1399" b="1">
                <a:solidFill>
                  <a:srgbClr val="1B1464"/>
                </a:solidFill>
                <a:latin typeface="Cera Pro Bold"/>
                <a:ea typeface="Cera Pro Bold"/>
                <a:cs typeface="Cera Pro Bold"/>
                <a:sym typeface="Cera Pro Bold"/>
              </a:rPr>
              <a:t>61 million</a:t>
            </a:r>
            <a:r>
              <a:rPr lang="en-US" sz="1399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 in Tribunal costs alone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713776" y="8970396"/>
            <a:ext cx="1687379" cy="998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8"/>
              </a:lnSpc>
              <a:spcBef>
                <a:spcPct val="0"/>
              </a:spcBef>
            </a:pPr>
            <a:r>
              <a:rPr lang="en-US" sz="1399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The combined cost of every SENDIASs is around </a:t>
            </a:r>
            <a:r>
              <a:rPr lang="en-US" sz="1399" b="1">
                <a:solidFill>
                  <a:srgbClr val="1B1464"/>
                </a:solidFill>
                <a:latin typeface="Cera Pro Bold"/>
                <a:ea typeface="Cera Pro Bold"/>
                <a:cs typeface="Cera Pro Bold"/>
                <a:sym typeface="Cera Pro Bold"/>
              </a:rPr>
              <a:t>24 million per annum</a:t>
            </a:r>
          </a:p>
        </p:txBody>
      </p:sp>
      <p:sp>
        <p:nvSpPr>
          <p:cNvPr id="4" name="Freeform 4"/>
          <p:cNvSpPr/>
          <p:nvPr/>
        </p:nvSpPr>
        <p:spPr>
          <a:xfrm>
            <a:off x="733820" y="688534"/>
            <a:ext cx="1966892" cy="435994"/>
          </a:xfrm>
          <a:custGeom>
            <a:avLst/>
            <a:gdLst/>
            <a:ahLst/>
            <a:cxnLst/>
            <a:rect l="l" t="t" r="r" b="b"/>
            <a:pathLst>
              <a:path w="1966892" h="435994">
                <a:moveTo>
                  <a:pt x="0" y="0"/>
                </a:moveTo>
                <a:lnTo>
                  <a:pt x="1966893" y="0"/>
                </a:lnTo>
                <a:lnTo>
                  <a:pt x="1966893" y="435994"/>
                </a:lnTo>
                <a:lnTo>
                  <a:pt x="0" y="4359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562312" y="474991"/>
            <a:ext cx="6495377" cy="5780398"/>
            <a:chOff x="0" y="0"/>
            <a:chExt cx="3995830" cy="355598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995830" cy="3555989"/>
            </a:xfrm>
            <a:custGeom>
              <a:avLst/>
              <a:gdLst/>
              <a:ahLst/>
              <a:cxnLst/>
              <a:rect l="l" t="t" r="r" b="b"/>
              <a:pathLst>
                <a:path w="3995830" h="3555989">
                  <a:moveTo>
                    <a:pt x="47676" y="0"/>
                  </a:moveTo>
                  <a:lnTo>
                    <a:pt x="3948153" y="0"/>
                  </a:lnTo>
                  <a:cubicBezTo>
                    <a:pt x="3974484" y="0"/>
                    <a:pt x="3995830" y="21345"/>
                    <a:pt x="3995830" y="47676"/>
                  </a:cubicBezTo>
                  <a:lnTo>
                    <a:pt x="3995830" y="3508312"/>
                  </a:lnTo>
                  <a:cubicBezTo>
                    <a:pt x="3995830" y="3520957"/>
                    <a:pt x="3990807" y="3533084"/>
                    <a:pt x="3981865" y="3542024"/>
                  </a:cubicBezTo>
                  <a:cubicBezTo>
                    <a:pt x="3972925" y="3550966"/>
                    <a:pt x="3960798" y="3555989"/>
                    <a:pt x="3948153" y="3555989"/>
                  </a:cubicBezTo>
                  <a:lnTo>
                    <a:pt x="47676" y="3555989"/>
                  </a:lnTo>
                  <a:cubicBezTo>
                    <a:pt x="35032" y="3555989"/>
                    <a:pt x="22905" y="3550966"/>
                    <a:pt x="13964" y="3542024"/>
                  </a:cubicBezTo>
                  <a:cubicBezTo>
                    <a:pt x="5023" y="3533084"/>
                    <a:pt x="0" y="3520957"/>
                    <a:pt x="0" y="3508312"/>
                  </a:cubicBezTo>
                  <a:lnTo>
                    <a:pt x="0" y="47676"/>
                  </a:lnTo>
                  <a:cubicBezTo>
                    <a:pt x="0" y="35032"/>
                    <a:pt x="5023" y="22905"/>
                    <a:pt x="13964" y="13964"/>
                  </a:cubicBezTo>
                  <a:cubicBezTo>
                    <a:pt x="22905" y="5023"/>
                    <a:pt x="35032" y="0"/>
                    <a:pt x="4767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3995830" cy="3584564"/>
            </a:xfrm>
            <a:prstGeom prst="rect">
              <a:avLst/>
            </a:prstGeom>
          </p:spPr>
          <p:txBody>
            <a:bodyPr lIns="37792" tIns="37792" rIns="37792" bIns="37792" rtlCol="0" anchor="ctr"/>
            <a:lstStyle/>
            <a:p>
              <a:pPr algn="ctr">
                <a:lnSpc>
                  <a:spcPts val="1874"/>
                </a:lnSpc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18" y="58620"/>
            <a:ext cx="7555794" cy="660873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562312" y="8407374"/>
            <a:ext cx="6495377" cy="7948079"/>
            <a:chOff x="0" y="0"/>
            <a:chExt cx="1486031" cy="181838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86031" cy="1818384"/>
            </a:xfrm>
            <a:custGeom>
              <a:avLst/>
              <a:gdLst/>
              <a:ahLst/>
              <a:cxnLst/>
              <a:rect l="l" t="t" r="r" b="b"/>
              <a:pathLst>
                <a:path w="1486031" h="1818384">
                  <a:moveTo>
                    <a:pt x="64363" y="0"/>
                  </a:moveTo>
                  <a:lnTo>
                    <a:pt x="1421668" y="0"/>
                  </a:lnTo>
                  <a:cubicBezTo>
                    <a:pt x="1457215" y="0"/>
                    <a:pt x="1486031" y="28816"/>
                    <a:pt x="1486031" y="64363"/>
                  </a:cubicBezTo>
                  <a:lnTo>
                    <a:pt x="1486031" y="1754021"/>
                  </a:lnTo>
                  <a:cubicBezTo>
                    <a:pt x="1486031" y="1789568"/>
                    <a:pt x="1457215" y="1818384"/>
                    <a:pt x="1421668" y="1818384"/>
                  </a:cubicBezTo>
                  <a:lnTo>
                    <a:pt x="64363" y="1818384"/>
                  </a:lnTo>
                  <a:cubicBezTo>
                    <a:pt x="28816" y="1818384"/>
                    <a:pt x="0" y="1789568"/>
                    <a:pt x="0" y="1754021"/>
                  </a:cubicBezTo>
                  <a:lnTo>
                    <a:pt x="0" y="64363"/>
                  </a:lnTo>
                  <a:cubicBezTo>
                    <a:pt x="0" y="28816"/>
                    <a:pt x="28816" y="0"/>
                    <a:pt x="6436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486031" cy="18564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498" y="8499513"/>
            <a:ext cx="6820620" cy="5898917"/>
          </a:xfrm>
          <a:prstGeom prst="rect">
            <a:avLst/>
          </a:prstGeom>
        </p:spPr>
      </p:pic>
      <p:sp>
        <p:nvSpPr>
          <p:cNvPr id="13" name="Freeform 13"/>
          <p:cNvSpPr/>
          <p:nvPr/>
        </p:nvSpPr>
        <p:spPr>
          <a:xfrm>
            <a:off x="1313061" y="13830045"/>
            <a:ext cx="847458" cy="628178"/>
          </a:xfrm>
          <a:custGeom>
            <a:avLst/>
            <a:gdLst/>
            <a:ahLst/>
            <a:cxnLst/>
            <a:rect l="l" t="t" r="r" b="b"/>
            <a:pathLst>
              <a:path w="847458" h="628178">
                <a:moveTo>
                  <a:pt x="0" y="0"/>
                </a:moveTo>
                <a:lnTo>
                  <a:pt x="847458" y="0"/>
                </a:lnTo>
                <a:lnTo>
                  <a:pt x="847458" y="628179"/>
                </a:lnTo>
                <a:lnTo>
                  <a:pt x="0" y="6281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3296700" y="13729503"/>
            <a:ext cx="750277" cy="709950"/>
          </a:xfrm>
          <a:custGeom>
            <a:avLst/>
            <a:gdLst/>
            <a:ahLst/>
            <a:cxnLst/>
            <a:rect l="l" t="t" r="r" b="b"/>
            <a:pathLst>
              <a:path w="750277" h="709950">
                <a:moveTo>
                  <a:pt x="0" y="0"/>
                </a:moveTo>
                <a:lnTo>
                  <a:pt x="750278" y="0"/>
                </a:lnTo>
                <a:lnTo>
                  <a:pt x="750278" y="709950"/>
                </a:lnTo>
                <a:lnTo>
                  <a:pt x="0" y="7099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5466991" y="13638373"/>
            <a:ext cx="934163" cy="948389"/>
          </a:xfrm>
          <a:custGeom>
            <a:avLst/>
            <a:gdLst/>
            <a:ahLst/>
            <a:cxnLst/>
            <a:rect l="l" t="t" r="r" b="b"/>
            <a:pathLst>
              <a:path w="934163" h="948389">
                <a:moveTo>
                  <a:pt x="0" y="0"/>
                </a:moveTo>
                <a:lnTo>
                  <a:pt x="934164" y="0"/>
                </a:lnTo>
                <a:lnTo>
                  <a:pt x="934164" y="948389"/>
                </a:lnTo>
                <a:lnTo>
                  <a:pt x="0" y="94838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6" name="Group 16"/>
          <p:cNvGrpSpPr/>
          <p:nvPr/>
        </p:nvGrpSpPr>
        <p:grpSpPr>
          <a:xfrm>
            <a:off x="215745" y="6588764"/>
            <a:ext cx="7269893" cy="1437611"/>
            <a:chOff x="0" y="0"/>
            <a:chExt cx="2584851" cy="51115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584851" cy="511150"/>
            </a:xfrm>
            <a:custGeom>
              <a:avLst/>
              <a:gdLst/>
              <a:ahLst/>
              <a:cxnLst/>
              <a:rect l="l" t="t" r="r" b="b"/>
              <a:pathLst>
                <a:path w="2584851" h="511150">
                  <a:moveTo>
                    <a:pt x="62831" y="0"/>
                  </a:moveTo>
                  <a:lnTo>
                    <a:pt x="2522020" y="0"/>
                  </a:lnTo>
                  <a:cubicBezTo>
                    <a:pt x="2538684" y="0"/>
                    <a:pt x="2554665" y="6620"/>
                    <a:pt x="2566448" y="18403"/>
                  </a:cubicBezTo>
                  <a:cubicBezTo>
                    <a:pt x="2578231" y="30186"/>
                    <a:pt x="2584851" y="46167"/>
                    <a:pt x="2584851" y="62831"/>
                  </a:cubicBezTo>
                  <a:lnTo>
                    <a:pt x="2584851" y="448320"/>
                  </a:lnTo>
                  <a:cubicBezTo>
                    <a:pt x="2584851" y="483020"/>
                    <a:pt x="2556720" y="511150"/>
                    <a:pt x="2522020" y="511150"/>
                  </a:cubicBezTo>
                  <a:lnTo>
                    <a:pt x="62831" y="511150"/>
                  </a:lnTo>
                  <a:cubicBezTo>
                    <a:pt x="28130" y="511150"/>
                    <a:pt x="0" y="483020"/>
                    <a:pt x="0" y="448320"/>
                  </a:cubicBezTo>
                  <a:lnTo>
                    <a:pt x="0" y="62831"/>
                  </a:lnTo>
                  <a:cubicBezTo>
                    <a:pt x="0" y="28130"/>
                    <a:pt x="28130" y="0"/>
                    <a:pt x="62831" y="0"/>
                  </a:cubicBezTo>
                  <a:close/>
                </a:path>
              </a:pathLst>
            </a:custGeom>
            <a:solidFill>
              <a:srgbClr val="3A8D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57150"/>
              <a:ext cx="2584851" cy="5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 rot="-5400000">
            <a:off x="492983" y="16896117"/>
            <a:ext cx="1113665" cy="705703"/>
          </a:xfrm>
          <a:custGeom>
            <a:avLst/>
            <a:gdLst/>
            <a:ahLst/>
            <a:cxnLst/>
            <a:rect l="l" t="t" r="r" b="b"/>
            <a:pathLst>
              <a:path w="1113665" h="705703">
                <a:moveTo>
                  <a:pt x="0" y="0"/>
                </a:moveTo>
                <a:lnTo>
                  <a:pt x="1113665" y="0"/>
                </a:lnTo>
                <a:lnTo>
                  <a:pt x="1113665" y="705703"/>
                </a:lnTo>
                <a:lnTo>
                  <a:pt x="0" y="70570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0" name="Group 20"/>
          <p:cNvGrpSpPr/>
          <p:nvPr/>
        </p:nvGrpSpPr>
        <p:grpSpPr>
          <a:xfrm>
            <a:off x="-868611" y="18218684"/>
            <a:ext cx="10092603" cy="831316"/>
            <a:chOff x="0" y="0"/>
            <a:chExt cx="6752710" cy="55621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752710" cy="556213"/>
            </a:xfrm>
            <a:custGeom>
              <a:avLst/>
              <a:gdLst/>
              <a:ahLst/>
              <a:cxnLst/>
              <a:rect l="l" t="t" r="r" b="b"/>
              <a:pathLst>
                <a:path w="6752710" h="556213">
                  <a:moveTo>
                    <a:pt x="6549510" y="0"/>
                  </a:moveTo>
                  <a:cubicBezTo>
                    <a:pt x="6661734" y="0"/>
                    <a:pt x="6752710" y="124512"/>
                    <a:pt x="6752710" y="278106"/>
                  </a:cubicBezTo>
                  <a:cubicBezTo>
                    <a:pt x="6752710" y="431700"/>
                    <a:pt x="6661734" y="556213"/>
                    <a:pt x="6549510" y="556213"/>
                  </a:cubicBezTo>
                  <a:lnTo>
                    <a:pt x="203200" y="556213"/>
                  </a:lnTo>
                  <a:cubicBezTo>
                    <a:pt x="90976" y="556213"/>
                    <a:pt x="0" y="431700"/>
                    <a:pt x="0" y="278106"/>
                  </a:cubicBezTo>
                  <a:cubicBezTo>
                    <a:pt x="0" y="12451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8757E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6752710" cy="594313"/>
            </a:xfrm>
            <a:prstGeom prst="rect">
              <a:avLst/>
            </a:prstGeom>
          </p:spPr>
          <p:txBody>
            <a:bodyPr lIns="19997" tIns="19997" rIns="19997" bIns="19997" rtlCol="0" anchor="ctr"/>
            <a:lstStyle/>
            <a:p>
              <a:pPr algn="ctr">
                <a:lnSpc>
                  <a:spcPts val="1030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3197154" y="18752857"/>
            <a:ext cx="118385" cy="118385"/>
          </a:xfrm>
          <a:custGeom>
            <a:avLst/>
            <a:gdLst/>
            <a:ahLst/>
            <a:cxnLst/>
            <a:rect l="l" t="t" r="r" b="b"/>
            <a:pathLst>
              <a:path w="118385" h="118385">
                <a:moveTo>
                  <a:pt x="0" y="0"/>
                </a:moveTo>
                <a:lnTo>
                  <a:pt x="118385" y="0"/>
                </a:lnTo>
                <a:lnTo>
                  <a:pt x="118385" y="118385"/>
                </a:lnTo>
                <a:lnTo>
                  <a:pt x="0" y="11838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4" name="Freeform 24"/>
          <p:cNvSpPr/>
          <p:nvPr/>
        </p:nvSpPr>
        <p:spPr>
          <a:xfrm>
            <a:off x="3186812" y="18564871"/>
            <a:ext cx="139069" cy="99608"/>
          </a:xfrm>
          <a:custGeom>
            <a:avLst/>
            <a:gdLst/>
            <a:ahLst/>
            <a:cxnLst/>
            <a:rect l="l" t="t" r="r" b="b"/>
            <a:pathLst>
              <a:path w="139069" h="99608">
                <a:moveTo>
                  <a:pt x="0" y="0"/>
                </a:moveTo>
                <a:lnTo>
                  <a:pt x="139069" y="0"/>
                </a:lnTo>
                <a:lnTo>
                  <a:pt x="139069" y="99608"/>
                </a:lnTo>
                <a:lnTo>
                  <a:pt x="0" y="9960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5" name="TextBox 25"/>
          <p:cNvSpPr txBox="1"/>
          <p:nvPr/>
        </p:nvSpPr>
        <p:spPr>
          <a:xfrm>
            <a:off x="3428564" y="18700924"/>
            <a:ext cx="1132399" cy="18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  <a:spcBef>
                <a:spcPct val="0"/>
              </a:spcBef>
            </a:pPr>
            <a:r>
              <a:rPr lang="en-US" sz="999" b="1" u="sng">
                <a:solidFill>
                  <a:srgbClr val="1B1464"/>
                </a:solidFill>
                <a:latin typeface="Cera Round Pro Bold"/>
                <a:ea typeface="Cera Round Pro Bold"/>
                <a:cs typeface="Cera Round Pro Bold"/>
                <a:sym typeface="Cera Round Pro Bold"/>
                <a:hlinkClick r:id="rId17" tooltip="https://councilfordisabledchildren.org.uk/about-us-0/networks/information-advice-and-support-services-network"/>
              </a:rPr>
              <a:t>IASSN Website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13061" y="2739942"/>
            <a:ext cx="404205" cy="22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000000"/>
                </a:solidFill>
                <a:latin typeface="Cera Pro Bold"/>
                <a:ea typeface="Cera Pro Bold"/>
                <a:cs typeface="Cera Pro Bold"/>
                <a:sym typeface="Cera Pro Bold"/>
              </a:rPr>
              <a:t>3.60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139165" y="2297803"/>
            <a:ext cx="404205" cy="22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000000"/>
                </a:solidFill>
                <a:latin typeface="Cera Pro Bold"/>
                <a:ea typeface="Cera Pro Bold"/>
                <a:cs typeface="Cera Pro Bold"/>
                <a:sym typeface="Cera Pro Bold"/>
              </a:rPr>
              <a:t>3.70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016902" y="2208268"/>
            <a:ext cx="404205" cy="22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000000"/>
                </a:solidFill>
                <a:latin typeface="Cera Pro Bold"/>
                <a:ea typeface="Cera Pro Bold"/>
                <a:cs typeface="Cera Pro Bold"/>
                <a:sym typeface="Cera Pro Bold"/>
              </a:rPr>
              <a:t>3.72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849929" y="2348778"/>
            <a:ext cx="404205" cy="22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000000"/>
                </a:solidFill>
                <a:latin typeface="Cera Pro Bold"/>
                <a:ea typeface="Cera Pro Bold"/>
                <a:cs typeface="Cera Pro Bold"/>
                <a:sym typeface="Cera Pro Bold"/>
              </a:rPr>
              <a:t>3.69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626595" y="2560872"/>
            <a:ext cx="404205" cy="22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000000"/>
                </a:solidFill>
                <a:latin typeface="Cera Pro Bold"/>
                <a:ea typeface="Cera Pro Bold"/>
                <a:cs typeface="Cera Pro Bold"/>
                <a:sym typeface="Cera Pro Bold"/>
              </a:rPr>
              <a:t>3.62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386180" y="2612200"/>
            <a:ext cx="404205" cy="22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000000"/>
                </a:solidFill>
                <a:latin typeface="Cera Pro Bold"/>
                <a:ea typeface="Cera Pro Bold"/>
                <a:cs typeface="Cera Pro Bold"/>
                <a:sym typeface="Cera Pro Bold"/>
              </a:rPr>
              <a:t>3.63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159929" y="2701735"/>
            <a:ext cx="404205" cy="22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000000"/>
                </a:solidFill>
                <a:latin typeface="Cera Pro Bold"/>
                <a:ea typeface="Cera Pro Bold"/>
                <a:cs typeface="Cera Pro Bold"/>
                <a:sym typeface="Cera Pro Bold"/>
              </a:rPr>
              <a:t>3.61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016902" y="14529612"/>
            <a:ext cx="1515899" cy="1598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836"/>
              </a:lnSpc>
              <a:spcBef>
                <a:spcPct val="0"/>
              </a:spcBef>
            </a:pPr>
            <a:r>
              <a:rPr lang="en-US" sz="1311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Funding struggles to keep pace: funding growth (70%) vs. Inflation (25.2%) and casework (351%)</a:t>
            </a:r>
          </a:p>
          <a:p>
            <a:pPr algn="just">
              <a:lnSpc>
                <a:spcPts val="1836"/>
              </a:lnSpc>
              <a:spcBef>
                <a:spcPct val="0"/>
              </a:spcBef>
            </a:pPr>
            <a:endParaRPr lang="en-US" sz="1311">
              <a:solidFill>
                <a:srgbClr val="1B1464"/>
              </a:solidFill>
              <a:latin typeface="Cera Pro"/>
              <a:ea typeface="Cera Pro"/>
              <a:cs typeface="Cera Pro"/>
              <a:sym typeface="Cera Pro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954282" y="14856031"/>
            <a:ext cx="1525970" cy="681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5"/>
              </a:lnSpc>
              <a:spcBef>
                <a:spcPct val="0"/>
              </a:spcBef>
            </a:pPr>
            <a:r>
              <a:rPr lang="en-US" sz="1282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Biggest increase: Casework (351% over 5 years).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269485" y="14624862"/>
            <a:ext cx="1131670" cy="1148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36"/>
              </a:lnSpc>
              <a:spcBef>
                <a:spcPct val="0"/>
              </a:spcBef>
            </a:pPr>
            <a:r>
              <a:rPr lang="en-US" sz="1311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Minimal staffing growth: An increase of 37% in 5 years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68015" y="8470195"/>
            <a:ext cx="4855129" cy="47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4"/>
              </a:lnSpc>
              <a:spcBef>
                <a:spcPct val="0"/>
              </a:spcBef>
            </a:pPr>
            <a:r>
              <a:rPr lang="en-US" sz="1554" b="1" dirty="0">
                <a:solidFill>
                  <a:srgbClr val="1B1464"/>
                </a:solidFill>
                <a:latin typeface="Cera Round Pro Bold"/>
                <a:ea typeface="Cera Round Pro Bold"/>
                <a:cs typeface="Cera Round Pro Bold"/>
                <a:sym typeface="Cera Round Pro Bold"/>
              </a:rPr>
              <a:t>Comparing funding increase with % growth of casework, inflation, and staffing (2019-2024)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696964" y="6715981"/>
            <a:ext cx="6307455" cy="1453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23"/>
              </a:lnSpc>
            </a:pPr>
            <a:r>
              <a:rPr lang="en-US" sz="1659">
                <a:solidFill>
                  <a:srgbClr val="000000"/>
                </a:solidFill>
                <a:latin typeface="Cera Pro"/>
                <a:ea typeface="Cera Pro"/>
                <a:cs typeface="Cera Pro"/>
                <a:sym typeface="Cera Pro"/>
              </a:rPr>
              <a:t>Services continue to receive very high scores across the board. The slight downward trend since 2020 must be understood alongside the rising pressures on SENDIAS services as seen below.</a:t>
            </a:r>
          </a:p>
          <a:p>
            <a:pPr algn="just">
              <a:lnSpc>
                <a:spcPts val="2323"/>
              </a:lnSpc>
            </a:pPr>
            <a:endParaRPr lang="en-US" sz="1659">
              <a:solidFill>
                <a:srgbClr val="000000"/>
              </a:solidFill>
              <a:latin typeface="Cera Pro"/>
              <a:ea typeface="Cera Pro"/>
              <a:cs typeface="Cera Pro"/>
              <a:sym typeface="Cera Pro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1817212" y="16557453"/>
            <a:ext cx="5212298" cy="1297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sz="1799" b="1">
                <a:solidFill>
                  <a:srgbClr val="FFFFFF"/>
                </a:solidFill>
                <a:latin typeface="Cera Pro Bold"/>
                <a:ea typeface="Cera Pro Bold"/>
                <a:cs typeface="Cera Pro Bold"/>
                <a:sym typeface="Cera Pro Bold"/>
              </a:rPr>
              <a:t>Growing pressures on SENDIAS services are not being matched with funding. Yet, service user scores are very high, reflecting the continuing impressive work of SENDIAS services.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733820" y="18266309"/>
            <a:ext cx="6581380" cy="1788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40"/>
              </a:lnSpc>
              <a:spcBef>
                <a:spcPct val="0"/>
              </a:spcBef>
            </a:pPr>
            <a:r>
              <a:rPr lang="en-US" sz="1100" b="1" dirty="0">
                <a:solidFill>
                  <a:srgbClr val="1B1464"/>
                </a:solidFill>
                <a:latin typeface="Cera Round Pro Bold"/>
                <a:ea typeface="Cera Round Pro Bold"/>
                <a:cs typeface="Cera Round Pro Bold"/>
                <a:sym typeface="Cera Round Pro Bold"/>
              </a:rPr>
              <a:t>If you have any questions, please contact the Information Advice and Support Services Network  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3535486" y="18496634"/>
            <a:ext cx="1091109" cy="18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  <a:spcBef>
                <a:spcPct val="0"/>
              </a:spcBef>
            </a:pPr>
            <a:r>
              <a:rPr lang="en-US" sz="999" b="1" u="sng">
                <a:solidFill>
                  <a:srgbClr val="1B1464"/>
                </a:solidFill>
                <a:latin typeface="Cera Round Pro Bold"/>
                <a:ea typeface="Cera Round Pro Bold"/>
                <a:cs typeface="Cera Round Pro Bold"/>
                <a:sym typeface="Cera Round Pro Bold"/>
                <a:hlinkClick r:id="rId18" tooltip="mailto:iassn@ncb.org.uk"/>
              </a:rPr>
              <a:t>iassn@ncb.org.uk</a:t>
            </a:r>
            <a:r>
              <a:rPr lang="en-US" sz="999" b="1">
                <a:solidFill>
                  <a:srgbClr val="1B1464"/>
                </a:solidFill>
                <a:latin typeface="Cera Round Pro Bold"/>
                <a:ea typeface="Cera Round Pro Bold"/>
                <a:cs typeface="Cera Round Pro Bold"/>
                <a:sym typeface="Cera Round Pro Bold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321</Words>
  <Application>Microsoft Office PowerPoint</Application>
  <PresentationFormat>Custom</PresentationFormat>
  <Paragraphs>50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Cera Pro Bold</vt:lpstr>
      <vt:lpstr>Calibri</vt:lpstr>
      <vt:lpstr>Arial</vt:lpstr>
      <vt:lpstr>Cera Round Pro Bold</vt:lpstr>
      <vt:lpstr>Cera Pro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Snapshot of Service User Feedback Report 2024-2025</dc:title>
  <cp:lastModifiedBy>Thejashri Supriya</cp:lastModifiedBy>
  <cp:revision>3</cp:revision>
  <dcterms:created xsi:type="dcterms:W3CDTF">2006-08-16T00:00:00Z</dcterms:created>
  <dcterms:modified xsi:type="dcterms:W3CDTF">2025-09-03T11:57:06Z</dcterms:modified>
  <dc:identifier>DAGqP3MJ6AE</dc:identifier>
</cp:coreProperties>
</file>