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Lst>
  <p:sldSz cx="7620000" cy="19050000"/>
  <p:notesSz cx="6858000" cy="9144000"/>
  <p:embeddedFontLst>
    <p:embeddedFont>
      <p:font typeface="Cera Pro" panose="00000500000000000000" pitchFamily="50" charset="0"/>
      <p:regular r:id="rId6"/>
      <p:bold r:id="rId7"/>
      <p:italic r:id="rId8"/>
      <p:boldItalic r:id="rId9"/>
    </p:embeddedFont>
    <p:embeddedFont>
      <p:font typeface="Cera Pro Bold" panose="020B0604020202020204" charset="0"/>
      <p:regular r:id="rId10"/>
    </p:embeddedFont>
    <p:embeddedFont>
      <p:font typeface="Cera Round Pro Bold" panose="020B0604020202020204" charset="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50" d="100"/>
          <a:sy n="50" d="100"/>
        </p:scale>
        <p:origin x="1980" y="2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svg"/><Relationship Id="rId3" Type="http://schemas.openxmlformats.org/officeDocument/2006/relationships/image" Target="../media/image7.svg"/><Relationship Id="rId7" Type="http://schemas.openxmlformats.org/officeDocument/2006/relationships/image" Target="../media/image11.svg"/><Relationship Id="rId12"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9.svg"/><Relationship Id="rId10"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hyperlink" Target="https://councilfordisabledchildren.org.uk/resources/all-resources/filter/inclusion-send/sendias-services-intervention-levels-guidanc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6.pn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png"/><Relationship Id="rId2" Type="http://schemas.openxmlformats.org/officeDocument/2006/relationships/image" Target="../media/image16.png"/><Relationship Id="rId16"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5" Type="http://schemas.openxmlformats.org/officeDocument/2006/relationships/image" Target="../media/image3.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7.sv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9.svg"/><Relationship Id="rId7" Type="http://schemas.openxmlformats.org/officeDocument/2006/relationships/hyperlink" Target="mailto:iassn@ncb.org.uk" TargetMode="External"/><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hyperlink" Target="https://councilfordisabledchildren.org.uk/about-us-0/networks/information-advice-and-support-services-network" TargetMode="External"/><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grpSp>
        <p:nvGrpSpPr>
          <p:cNvPr id="2" name="Group 2"/>
          <p:cNvGrpSpPr/>
          <p:nvPr/>
        </p:nvGrpSpPr>
        <p:grpSpPr>
          <a:xfrm>
            <a:off x="451240" y="6889239"/>
            <a:ext cx="6777489" cy="6500660"/>
            <a:chOff x="0" y="0"/>
            <a:chExt cx="4153630" cy="3983973"/>
          </a:xfrm>
        </p:grpSpPr>
        <p:sp>
          <p:nvSpPr>
            <p:cNvPr id="3" name="Freeform 3"/>
            <p:cNvSpPr/>
            <p:nvPr/>
          </p:nvSpPr>
          <p:spPr>
            <a:xfrm>
              <a:off x="0" y="0"/>
              <a:ext cx="4153630" cy="3983973"/>
            </a:xfrm>
            <a:custGeom>
              <a:avLst/>
              <a:gdLst/>
              <a:ahLst/>
              <a:cxnLst/>
              <a:rect l="l" t="t" r="r" b="b"/>
              <a:pathLst>
                <a:path w="4153630" h="3983973">
                  <a:moveTo>
                    <a:pt x="18982" y="0"/>
                  </a:moveTo>
                  <a:lnTo>
                    <a:pt x="4134648" y="0"/>
                  </a:lnTo>
                  <a:cubicBezTo>
                    <a:pt x="4145131" y="0"/>
                    <a:pt x="4153630" y="8499"/>
                    <a:pt x="4153630" y="18982"/>
                  </a:cubicBezTo>
                  <a:lnTo>
                    <a:pt x="4153630" y="3964991"/>
                  </a:lnTo>
                  <a:cubicBezTo>
                    <a:pt x="4153630" y="3975474"/>
                    <a:pt x="4145131" y="3983973"/>
                    <a:pt x="4134648" y="3983973"/>
                  </a:cubicBezTo>
                  <a:lnTo>
                    <a:pt x="18982" y="3983973"/>
                  </a:lnTo>
                  <a:cubicBezTo>
                    <a:pt x="8499" y="3983973"/>
                    <a:pt x="0" y="3975474"/>
                    <a:pt x="0" y="3964991"/>
                  </a:cubicBezTo>
                  <a:lnTo>
                    <a:pt x="0" y="18982"/>
                  </a:lnTo>
                  <a:cubicBezTo>
                    <a:pt x="0" y="8499"/>
                    <a:pt x="8499" y="0"/>
                    <a:pt x="18982" y="0"/>
                  </a:cubicBezTo>
                  <a:close/>
                </a:path>
              </a:pathLst>
            </a:custGeom>
            <a:solidFill>
              <a:srgbClr val="FFFFFF"/>
            </a:solidFill>
          </p:spPr>
          <p:txBody>
            <a:bodyPr/>
            <a:lstStyle/>
            <a:p>
              <a:endParaRPr lang="en-GB"/>
            </a:p>
          </p:txBody>
        </p:sp>
        <p:sp>
          <p:nvSpPr>
            <p:cNvPr id="4" name="TextBox 4"/>
            <p:cNvSpPr txBox="1"/>
            <p:nvPr/>
          </p:nvSpPr>
          <p:spPr>
            <a:xfrm>
              <a:off x="0" y="-9525"/>
              <a:ext cx="4153630" cy="3993498"/>
            </a:xfrm>
            <a:prstGeom prst="rect">
              <a:avLst/>
            </a:prstGeom>
          </p:spPr>
          <p:txBody>
            <a:bodyPr lIns="15633" tIns="15633" rIns="15633" bIns="15633" rtlCol="0" anchor="ctr"/>
            <a:lstStyle/>
            <a:p>
              <a:pPr algn="ctr">
                <a:lnSpc>
                  <a:spcPts val="775"/>
                </a:lnSpc>
              </a:pPr>
              <a:endParaRPr/>
            </a:p>
          </p:txBody>
        </p:sp>
      </p:grpSp>
      <p:pic>
        <p:nvPicPr>
          <p:cNvPr id="5" name="Picture 5"/>
          <p:cNvPicPr>
            <a:picLocks noChangeAspect="1"/>
          </p:cNvPicPr>
          <p:nvPr/>
        </p:nvPicPr>
        <p:blipFill>
          <a:blip r:embed="rId2"/>
          <a:stretch>
            <a:fillRect/>
          </a:stretch>
        </p:blipFill>
        <p:spPr>
          <a:xfrm>
            <a:off x="-288951" y="6094007"/>
            <a:ext cx="8162666" cy="8091124"/>
          </a:xfrm>
          <a:prstGeom prst="rect">
            <a:avLst/>
          </a:prstGeom>
        </p:spPr>
      </p:pic>
      <p:grpSp>
        <p:nvGrpSpPr>
          <p:cNvPr id="6" name="Group 6"/>
          <p:cNvGrpSpPr/>
          <p:nvPr/>
        </p:nvGrpSpPr>
        <p:grpSpPr>
          <a:xfrm>
            <a:off x="391271" y="13957664"/>
            <a:ext cx="6758048" cy="4050621"/>
            <a:chOff x="0" y="0"/>
            <a:chExt cx="2459754" cy="1474321"/>
          </a:xfrm>
        </p:grpSpPr>
        <p:sp>
          <p:nvSpPr>
            <p:cNvPr id="7" name="Freeform 7"/>
            <p:cNvSpPr/>
            <p:nvPr/>
          </p:nvSpPr>
          <p:spPr>
            <a:xfrm>
              <a:off x="0" y="0"/>
              <a:ext cx="2459754" cy="1474321"/>
            </a:xfrm>
            <a:custGeom>
              <a:avLst/>
              <a:gdLst/>
              <a:ahLst/>
              <a:cxnLst/>
              <a:rect l="l" t="t" r="r" b="b"/>
              <a:pathLst>
                <a:path w="2459754" h="1474321">
                  <a:moveTo>
                    <a:pt x="27336" y="0"/>
                  </a:moveTo>
                  <a:lnTo>
                    <a:pt x="2432418" y="0"/>
                  </a:lnTo>
                  <a:cubicBezTo>
                    <a:pt x="2447515" y="0"/>
                    <a:pt x="2459754" y="12239"/>
                    <a:pt x="2459754" y="27336"/>
                  </a:cubicBezTo>
                  <a:lnTo>
                    <a:pt x="2459754" y="1446985"/>
                  </a:lnTo>
                  <a:cubicBezTo>
                    <a:pt x="2459754" y="1462082"/>
                    <a:pt x="2447515" y="1474321"/>
                    <a:pt x="2432418" y="1474321"/>
                  </a:cubicBezTo>
                  <a:lnTo>
                    <a:pt x="27336" y="1474321"/>
                  </a:lnTo>
                  <a:cubicBezTo>
                    <a:pt x="12239" y="1474321"/>
                    <a:pt x="0" y="1462082"/>
                    <a:pt x="0" y="1446985"/>
                  </a:cubicBezTo>
                  <a:lnTo>
                    <a:pt x="0" y="27336"/>
                  </a:lnTo>
                  <a:cubicBezTo>
                    <a:pt x="0" y="12239"/>
                    <a:pt x="12239" y="0"/>
                    <a:pt x="27336" y="0"/>
                  </a:cubicBezTo>
                  <a:close/>
                </a:path>
              </a:pathLst>
            </a:custGeom>
            <a:solidFill>
              <a:srgbClr val="FFFFFF"/>
            </a:solidFill>
          </p:spPr>
          <p:txBody>
            <a:bodyPr/>
            <a:lstStyle/>
            <a:p>
              <a:endParaRPr lang="en-GB"/>
            </a:p>
          </p:txBody>
        </p:sp>
        <p:sp>
          <p:nvSpPr>
            <p:cNvPr id="8" name="TextBox 8"/>
            <p:cNvSpPr txBox="1"/>
            <p:nvPr/>
          </p:nvSpPr>
          <p:spPr>
            <a:xfrm>
              <a:off x="0" y="-38100"/>
              <a:ext cx="2459754" cy="1512421"/>
            </a:xfrm>
            <a:prstGeom prst="rect">
              <a:avLst/>
            </a:prstGeom>
          </p:spPr>
          <p:txBody>
            <a:bodyPr lIns="22448" tIns="22448" rIns="22448" bIns="22448" rtlCol="0" anchor="ctr"/>
            <a:lstStyle/>
            <a:p>
              <a:pPr algn="ctr">
                <a:lnSpc>
                  <a:spcPts val="1113"/>
                </a:lnSpc>
              </a:pPr>
              <a:endParaRPr/>
            </a:p>
          </p:txBody>
        </p:sp>
      </p:grpSp>
      <p:graphicFrame>
        <p:nvGraphicFramePr>
          <p:cNvPr id="9" name="Table 9"/>
          <p:cNvGraphicFramePr>
            <a:graphicFrameLocks noGrp="1"/>
          </p:cNvGraphicFramePr>
          <p:nvPr/>
        </p:nvGraphicFramePr>
        <p:xfrm>
          <a:off x="512104" y="14208799"/>
          <a:ext cx="6516382" cy="3633704"/>
        </p:xfrm>
        <a:graphic>
          <a:graphicData uri="http://schemas.openxmlformats.org/drawingml/2006/table">
            <a:tbl>
              <a:tblPr/>
              <a:tblGrid>
                <a:gridCol w="2079630">
                  <a:extLst>
                    <a:ext uri="{9D8B030D-6E8A-4147-A177-3AD203B41FA5}">
                      <a16:colId xmlns:a16="http://schemas.microsoft.com/office/drawing/2014/main" val="20000"/>
                    </a:ext>
                  </a:extLst>
                </a:gridCol>
                <a:gridCol w="1206730">
                  <a:extLst>
                    <a:ext uri="{9D8B030D-6E8A-4147-A177-3AD203B41FA5}">
                      <a16:colId xmlns:a16="http://schemas.microsoft.com/office/drawing/2014/main" val="20001"/>
                    </a:ext>
                  </a:extLst>
                </a:gridCol>
                <a:gridCol w="3230022">
                  <a:extLst>
                    <a:ext uri="{9D8B030D-6E8A-4147-A177-3AD203B41FA5}">
                      <a16:colId xmlns:a16="http://schemas.microsoft.com/office/drawing/2014/main" val="20002"/>
                    </a:ext>
                  </a:extLst>
                </a:gridCol>
              </a:tblGrid>
              <a:tr h="1221328">
                <a:tc>
                  <a:txBody>
                    <a:bodyPr/>
                    <a:lstStyle/>
                    <a:p>
                      <a:pPr algn="ctr">
                        <a:lnSpc>
                          <a:spcPts val="1641"/>
                        </a:lnSpc>
                        <a:defRPr/>
                      </a:pPr>
                      <a:endParaRPr lang="en-US" sz="1100"/>
                    </a:p>
                  </a:txBody>
                  <a:tcPr marL="102352" marR="102352" marT="102352" marB="102352" anchor="ctr">
                    <a:lnL w="9305" cap="flat" cmpd="sng" algn="ctr">
                      <a:solidFill>
                        <a:srgbClr val="1B1464"/>
                      </a:solidFill>
                      <a:prstDash val="solid"/>
                      <a:round/>
                      <a:headEnd type="none" w="med" len="med"/>
                      <a:tailEnd type="none" w="med" len="med"/>
                    </a:lnL>
                    <a:lnR w="0"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0" cap="flat" cmpd="sng" algn="ctr">
                      <a:solidFill>
                        <a:srgbClr val="1B1464"/>
                      </a:solidFill>
                      <a:prstDash val="solid"/>
                      <a:round/>
                      <a:headEnd type="none" w="med" len="med"/>
                      <a:tailEnd type="none" w="med" len="med"/>
                    </a:lnB>
                    <a:solidFill>
                      <a:srgbClr val="FFBF00"/>
                    </a:solidFill>
                  </a:tcPr>
                </a:tc>
                <a:tc>
                  <a:txBody>
                    <a:bodyPr/>
                    <a:lstStyle/>
                    <a:p>
                      <a:pPr algn="ctr">
                        <a:lnSpc>
                          <a:spcPts val="2405"/>
                        </a:lnSpc>
                        <a:defRPr/>
                      </a:pPr>
                      <a:r>
                        <a:rPr lang="en-US" sz="1718" b="1">
                          <a:solidFill>
                            <a:srgbClr val="1B1464"/>
                          </a:solidFill>
                          <a:latin typeface="Cera Pro Bold"/>
                          <a:ea typeface="Cera Pro Bold"/>
                          <a:cs typeface="Cera Pro Bold"/>
                          <a:sym typeface="Cera Pro Bold"/>
                        </a:rPr>
                        <a:t>% Increase 2023-24</a:t>
                      </a:r>
                      <a:endParaRPr lang="en-US" sz="1100"/>
                    </a:p>
                  </a:txBody>
                  <a:tcPr marL="102352" marR="102352" marT="102352" marB="102352" anchor="ctr">
                    <a:lnL w="0"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tcPr>
                </a:tc>
                <a:tc>
                  <a:txBody>
                    <a:bodyPr/>
                    <a:lstStyle/>
                    <a:p>
                      <a:pPr algn="ctr">
                        <a:lnSpc>
                          <a:spcPts val="2405"/>
                        </a:lnSpc>
                        <a:defRPr/>
                      </a:pPr>
                      <a:r>
                        <a:rPr lang="en-US" sz="1718" b="1">
                          <a:solidFill>
                            <a:srgbClr val="1B1464"/>
                          </a:solidFill>
                          <a:latin typeface="Cera Pro Bold"/>
                          <a:ea typeface="Cera Pro Bold"/>
                          <a:cs typeface="Cera Pro Bold"/>
                          <a:sym typeface="Cera Pro Bold"/>
                        </a:rPr>
                        <a:t>% Increase since collecting data (2019)</a:t>
                      </a:r>
                      <a:endParaRPr lang="en-US" sz="1100"/>
                    </a:p>
                  </a:txBody>
                  <a:tcPr marL="102352" marR="102352" marT="102352" marB="102352" anchor="ctr">
                    <a:lnL w="9305"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tcPr>
                </a:tc>
                <a:extLst>
                  <a:ext uri="{0D108BD9-81ED-4DB2-BD59-A6C34878D82A}">
                    <a16:rowId xmlns:a16="http://schemas.microsoft.com/office/drawing/2014/main" val="10000"/>
                  </a:ext>
                </a:extLst>
              </a:tr>
              <a:tr h="888239">
                <a:tc>
                  <a:txBody>
                    <a:bodyPr/>
                    <a:lstStyle/>
                    <a:p>
                      <a:pPr algn="ctr">
                        <a:lnSpc>
                          <a:spcPts val="2405"/>
                        </a:lnSpc>
                        <a:defRPr/>
                      </a:pPr>
                      <a:r>
                        <a:rPr lang="en-US" sz="1718" b="1">
                          <a:solidFill>
                            <a:srgbClr val="1B1464"/>
                          </a:solidFill>
                          <a:latin typeface="Cera Pro Bold"/>
                          <a:ea typeface="Cera Pro Bold"/>
                          <a:cs typeface="Cera Pro Bold"/>
                          <a:sym typeface="Cera Pro Bold"/>
                        </a:rPr>
                        <a:t>Average helpline enquiries</a:t>
                      </a:r>
                      <a:endParaRPr lang="en-US" sz="1100"/>
                    </a:p>
                  </a:txBody>
                  <a:tcPr marL="102352" marR="102352" marT="102352" marB="102352" anchor="ctr">
                    <a:lnL w="9305" cap="flat" cmpd="sng" algn="ctr">
                      <a:solidFill>
                        <a:srgbClr val="1B1464"/>
                      </a:solidFill>
                      <a:prstDash val="solid"/>
                      <a:round/>
                      <a:headEnd type="none" w="med" len="med"/>
                      <a:tailEnd type="none" w="med" len="med"/>
                    </a:lnL>
                    <a:lnR w="0" cap="flat" cmpd="sng" algn="ctr">
                      <a:solidFill>
                        <a:srgbClr val="1B1464"/>
                      </a:solidFill>
                      <a:prstDash val="solid"/>
                      <a:round/>
                      <a:headEnd type="none" w="med" len="med"/>
                      <a:tailEnd type="none" w="med" len="med"/>
                    </a:lnR>
                    <a:lnT w="0" cap="flat" cmpd="sng" algn="ctr">
                      <a:solidFill>
                        <a:srgbClr val="1B1464"/>
                      </a:solidFill>
                      <a:prstDash val="solid"/>
                      <a:round/>
                      <a:headEnd type="none" w="med" len="med"/>
                      <a:tailEnd type="none" w="med" len="med"/>
                    </a:lnT>
                    <a:lnB w="0" cap="flat" cmpd="sng" algn="ctr">
                      <a:solidFill>
                        <a:srgbClr val="1B1464"/>
                      </a:solidFill>
                      <a:prstDash val="solid"/>
                      <a:round/>
                      <a:headEnd type="none" w="med" len="med"/>
                      <a:tailEnd type="none" w="med" len="med"/>
                    </a:lnB>
                    <a:solidFill>
                      <a:srgbClr val="FFBF00"/>
                    </a:solidFill>
                  </a:tcPr>
                </a:tc>
                <a:tc>
                  <a:txBody>
                    <a:bodyPr/>
                    <a:lstStyle/>
                    <a:p>
                      <a:pPr algn="ctr">
                        <a:lnSpc>
                          <a:spcPts val="2443"/>
                        </a:lnSpc>
                        <a:defRPr/>
                      </a:pPr>
                      <a:r>
                        <a:rPr lang="en-US" sz="1745">
                          <a:solidFill>
                            <a:srgbClr val="1B1464"/>
                          </a:solidFill>
                          <a:latin typeface="Cera Pro"/>
                          <a:ea typeface="Cera Pro"/>
                          <a:cs typeface="Cera Pro"/>
                          <a:sym typeface="Cera Pro"/>
                        </a:rPr>
                        <a:t>7%</a:t>
                      </a:r>
                      <a:endParaRPr lang="en-US" sz="1100"/>
                    </a:p>
                  </a:txBody>
                  <a:tcPr marL="102352" marR="102352" marT="102352" marB="102352" anchor="ctr">
                    <a:lnL w="0"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solidFill>
                      <a:srgbClr val="FFFFFF"/>
                    </a:solidFill>
                  </a:tcPr>
                </a:tc>
                <a:tc>
                  <a:txBody>
                    <a:bodyPr/>
                    <a:lstStyle/>
                    <a:p>
                      <a:pPr algn="ctr">
                        <a:lnSpc>
                          <a:spcPts val="2443"/>
                        </a:lnSpc>
                        <a:defRPr/>
                      </a:pPr>
                      <a:r>
                        <a:rPr lang="en-US" sz="1745">
                          <a:solidFill>
                            <a:srgbClr val="1B1464"/>
                          </a:solidFill>
                          <a:latin typeface="Cera Pro"/>
                          <a:ea typeface="Cera Pro"/>
                          <a:cs typeface="Cera Pro"/>
                          <a:sym typeface="Cera Pro"/>
                        </a:rPr>
                        <a:t>192%</a:t>
                      </a:r>
                      <a:endParaRPr lang="en-US" sz="1100"/>
                    </a:p>
                  </a:txBody>
                  <a:tcPr marL="102352" marR="102352" marT="102352" marB="102352" anchor="ctr">
                    <a:lnL w="9305"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524137">
                <a:tc>
                  <a:txBody>
                    <a:bodyPr/>
                    <a:lstStyle/>
                    <a:p>
                      <a:pPr algn="ctr">
                        <a:lnSpc>
                          <a:spcPts val="2405"/>
                        </a:lnSpc>
                        <a:defRPr/>
                      </a:pPr>
                      <a:r>
                        <a:rPr lang="en-US" sz="1718" b="1">
                          <a:solidFill>
                            <a:srgbClr val="1B1464"/>
                          </a:solidFill>
                          <a:latin typeface="Cera Pro Bold"/>
                          <a:ea typeface="Cera Pro Bold"/>
                          <a:cs typeface="Cera Pro Bold"/>
                          <a:sym typeface="Cera Pro Bold"/>
                        </a:rPr>
                        <a:t>Average casework/</a:t>
                      </a:r>
                      <a:endParaRPr lang="en-US" sz="1100"/>
                    </a:p>
                    <a:p>
                      <a:pPr algn="ctr">
                        <a:lnSpc>
                          <a:spcPts val="2405"/>
                        </a:lnSpc>
                      </a:pPr>
                      <a:r>
                        <a:rPr lang="en-US" sz="1718" b="1">
                          <a:solidFill>
                            <a:srgbClr val="1B1464"/>
                          </a:solidFill>
                          <a:latin typeface="Cera Pro Bold"/>
                          <a:ea typeface="Cera Pro Bold"/>
                          <a:cs typeface="Cera Pro Bold"/>
                          <a:sym typeface="Cera Pro Bold"/>
                        </a:rPr>
                        <a:t>intervention numbers </a:t>
                      </a:r>
                    </a:p>
                  </a:txBody>
                  <a:tcPr marL="102352" marR="102352" marT="102352" marB="102352" anchor="ctr">
                    <a:lnL w="9305" cap="flat" cmpd="sng" algn="ctr">
                      <a:solidFill>
                        <a:srgbClr val="1B1464"/>
                      </a:solidFill>
                      <a:prstDash val="solid"/>
                      <a:round/>
                      <a:headEnd type="none" w="med" len="med"/>
                      <a:tailEnd type="none" w="med" len="med"/>
                    </a:lnL>
                    <a:lnR w="0" cap="flat" cmpd="sng" algn="ctr">
                      <a:solidFill>
                        <a:srgbClr val="1B1464"/>
                      </a:solidFill>
                      <a:prstDash val="solid"/>
                      <a:round/>
                      <a:headEnd type="none" w="med" len="med"/>
                      <a:tailEnd type="none" w="med" len="med"/>
                    </a:lnR>
                    <a:lnT w="0" cap="flat" cmpd="sng" algn="ctr">
                      <a:solidFill>
                        <a:srgbClr val="1B1464"/>
                      </a:solidFill>
                      <a:prstDash val="solid"/>
                      <a:round/>
                      <a:headEnd type="none" w="med" len="med"/>
                      <a:tailEnd type="none" w="med" len="med"/>
                    </a:lnT>
                    <a:lnB w="0" cap="flat" cmpd="sng" algn="ctr">
                      <a:solidFill>
                        <a:srgbClr val="1B1464"/>
                      </a:solidFill>
                      <a:prstDash val="solid"/>
                      <a:round/>
                      <a:headEnd type="none" w="med" len="med"/>
                      <a:tailEnd type="none" w="med" len="med"/>
                    </a:lnB>
                    <a:solidFill>
                      <a:srgbClr val="FFBF00"/>
                    </a:solidFill>
                  </a:tcPr>
                </a:tc>
                <a:tc>
                  <a:txBody>
                    <a:bodyPr/>
                    <a:lstStyle/>
                    <a:p>
                      <a:pPr algn="ctr">
                        <a:lnSpc>
                          <a:spcPts val="2449"/>
                        </a:lnSpc>
                        <a:defRPr/>
                      </a:pPr>
                      <a:r>
                        <a:rPr lang="en-US" sz="1749">
                          <a:solidFill>
                            <a:srgbClr val="1B1464"/>
                          </a:solidFill>
                          <a:latin typeface="Cera Pro"/>
                          <a:ea typeface="Cera Pro"/>
                          <a:cs typeface="Cera Pro"/>
                          <a:sym typeface="Cera Pro"/>
                        </a:rPr>
                        <a:t>29%</a:t>
                      </a:r>
                      <a:endParaRPr lang="en-US" sz="1100"/>
                    </a:p>
                  </a:txBody>
                  <a:tcPr marL="102352" marR="102352" marT="102352" marB="102352" anchor="ctr">
                    <a:lnL w="0"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solidFill>
                      <a:srgbClr val="FFFFFF"/>
                    </a:solidFill>
                  </a:tcPr>
                </a:tc>
                <a:tc>
                  <a:txBody>
                    <a:bodyPr/>
                    <a:lstStyle/>
                    <a:p>
                      <a:pPr algn="ctr">
                        <a:lnSpc>
                          <a:spcPts val="2449"/>
                        </a:lnSpc>
                        <a:defRPr/>
                      </a:pPr>
                      <a:r>
                        <a:rPr lang="en-US" sz="1749">
                          <a:solidFill>
                            <a:srgbClr val="1B1464"/>
                          </a:solidFill>
                          <a:latin typeface="Cera Pro"/>
                          <a:ea typeface="Cera Pro"/>
                          <a:cs typeface="Cera Pro"/>
                          <a:sym typeface="Cera Pro"/>
                        </a:rPr>
                        <a:t>351%</a:t>
                      </a:r>
                      <a:endParaRPr lang="en-US" sz="1100"/>
                    </a:p>
                  </a:txBody>
                  <a:tcPr marL="102352" marR="102352" marT="102352" marB="102352" anchor="ctr">
                    <a:lnL w="9305"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10" name="Freeform 10"/>
          <p:cNvSpPr/>
          <p:nvPr/>
        </p:nvSpPr>
        <p:spPr>
          <a:xfrm>
            <a:off x="220981" y="381211"/>
            <a:ext cx="2449055" cy="542874"/>
          </a:xfrm>
          <a:custGeom>
            <a:avLst/>
            <a:gdLst/>
            <a:ahLst/>
            <a:cxnLst/>
            <a:rect l="l" t="t" r="r" b="b"/>
            <a:pathLst>
              <a:path w="2449055" h="542874">
                <a:moveTo>
                  <a:pt x="0" y="0"/>
                </a:moveTo>
                <a:lnTo>
                  <a:pt x="2449055" y="0"/>
                </a:lnTo>
                <a:lnTo>
                  <a:pt x="2449055" y="542874"/>
                </a:lnTo>
                <a:lnTo>
                  <a:pt x="0" y="542874"/>
                </a:lnTo>
                <a:lnTo>
                  <a:pt x="0" y="0"/>
                </a:lnTo>
                <a:close/>
              </a:path>
            </a:pathLst>
          </a:custGeom>
          <a:blipFill>
            <a:blip r:embed="rId3"/>
            <a:stretch>
              <a:fillRect/>
            </a:stretch>
          </a:blipFill>
        </p:spPr>
        <p:txBody>
          <a:bodyPr/>
          <a:lstStyle/>
          <a:p>
            <a:endParaRPr lang="en-GB"/>
          </a:p>
        </p:txBody>
      </p:sp>
      <p:sp>
        <p:nvSpPr>
          <p:cNvPr id="11" name="Freeform 11"/>
          <p:cNvSpPr/>
          <p:nvPr/>
        </p:nvSpPr>
        <p:spPr>
          <a:xfrm rot="-4214187">
            <a:off x="6156030" y="-361504"/>
            <a:ext cx="1604485" cy="1010838"/>
          </a:xfrm>
          <a:custGeom>
            <a:avLst/>
            <a:gdLst/>
            <a:ahLst/>
            <a:cxnLst/>
            <a:rect l="l" t="t" r="r" b="b"/>
            <a:pathLst>
              <a:path w="1604485" h="1010838">
                <a:moveTo>
                  <a:pt x="0" y="0"/>
                </a:moveTo>
                <a:lnTo>
                  <a:pt x="1604485" y="0"/>
                </a:lnTo>
                <a:lnTo>
                  <a:pt x="1604485" y="1010838"/>
                </a:lnTo>
                <a:lnTo>
                  <a:pt x="0" y="1010838"/>
                </a:lnTo>
                <a:lnTo>
                  <a:pt x="0" y="0"/>
                </a:lnTo>
                <a:close/>
              </a:path>
            </a:pathLst>
          </a:custGeom>
          <a:blipFill>
            <a:blip r:embed="rId4"/>
            <a:stretch>
              <a:fillRect/>
            </a:stretch>
          </a:blipFill>
        </p:spPr>
        <p:txBody>
          <a:bodyPr/>
          <a:lstStyle/>
          <a:p>
            <a:endParaRPr lang="en-GB"/>
          </a:p>
        </p:txBody>
      </p:sp>
      <p:sp>
        <p:nvSpPr>
          <p:cNvPr id="12" name="Freeform 12"/>
          <p:cNvSpPr/>
          <p:nvPr/>
        </p:nvSpPr>
        <p:spPr>
          <a:xfrm rot="-4124053">
            <a:off x="6544206" y="247279"/>
            <a:ext cx="1634015" cy="1029443"/>
          </a:xfrm>
          <a:custGeom>
            <a:avLst/>
            <a:gdLst/>
            <a:ahLst/>
            <a:cxnLst/>
            <a:rect l="l" t="t" r="r" b="b"/>
            <a:pathLst>
              <a:path w="1634015" h="1029443">
                <a:moveTo>
                  <a:pt x="0" y="0"/>
                </a:moveTo>
                <a:lnTo>
                  <a:pt x="1634016" y="0"/>
                </a:lnTo>
                <a:lnTo>
                  <a:pt x="1634016" y="1029442"/>
                </a:lnTo>
                <a:lnTo>
                  <a:pt x="0" y="1029442"/>
                </a:lnTo>
                <a:lnTo>
                  <a:pt x="0" y="0"/>
                </a:lnTo>
                <a:close/>
              </a:path>
            </a:pathLst>
          </a:custGeom>
          <a:blipFill>
            <a:blip r:embed="rId5"/>
            <a:stretch>
              <a:fillRect/>
            </a:stretch>
          </a:blipFill>
        </p:spPr>
        <p:txBody>
          <a:bodyPr/>
          <a:lstStyle/>
          <a:p>
            <a:endParaRPr lang="en-GB"/>
          </a:p>
        </p:txBody>
      </p:sp>
      <p:grpSp>
        <p:nvGrpSpPr>
          <p:cNvPr id="13" name="Group 13"/>
          <p:cNvGrpSpPr/>
          <p:nvPr/>
        </p:nvGrpSpPr>
        <p:grpSpPr>
          <a:xfrm>
            <a:off x="1263971" y="3627148"/>
            <a:ext cx="5929522" cy="1776751"/>
            <a:chOff x="0" y="0"/>
            <a:chExt cx="2259865" cy="677157"/>
          </a:xfrm>
        </p:grpSpPr>
        <p:sp>
          <p:nvSpPr>
            <p:cNvPr id="14" name="Freeform 14"/>
            <p:cNvSpPr/>
            <p:nvPr/>
          </p:nvSpPr>
          <p:spPr>
            <a:xfrm>
              <a:off x="0" y="0"/>
              <a:ext cx="2259866" cy="677157"/>
            </a:xfrm>
            <a:custGeom>
              <a:avLst/>
              <a:gdLst/>
              <a:ahLst/>
              <a:cxnLst/>
              <a:rect l="l" t="t" r="r" b="b"/>
              <a:pathLst>
                <a:path w="2259866" h="677157">
                  <a:moveTo>
                    <a:pt x="46016" y="0"/>
                  </a:moveTo>
                  <a:lnTo>
                    <a:pt x="2213849" y="0"/>
                  </a:lnTo>
                  <a:cubicBezTo>
                    <a:pt x="2226054" y="0"/>
                    <a:pt x="2237758" y="4848"/>
                    <a:pt x="2246388" y="13478"/>
                  </a:cubicBezTo>
                  <a:cubicBezTo>
                    <a:pt x="2255017" y="22108"/>
                    <a:pt x="2259866" y="33812"/>
                    <a:pt x="2259866" y="46016"/>
                  </a:cubicBezTo>
                  <a:lnTo>
                    <a:pt x="2259866" y="631141"/>
                  </a:lnTo>
                  <a:cubicBezTo>
                    <a:pt x="2259866" y="643345"/>
                    <a:pt x="2255017" y="655050"/>
                    <a:pt x="2246388" y="663679"/>
                  </a:cubicBezTo>
                  <a:cubicBezTo>
                    <a:pt x="2237758" y="672309"/>
                    <a:pt x="2226054" y="677157"/>
                    <a:pt x="2213849" y="677157"/>
                  </a:cubicBezTo>
                  <a:lnTo>
                    <a:pt x="46016" y="677157"/>
                  </a:lnTo>
                  <a:cubicBezTo>
                    <a:pt x="33812" y="677157"/>
                    <a:pt x="22108" y="672309"/>
                    <a:pt x="13478" y="663679"/>
                  </a:cubicBezTo>
                  <a:cubicBezTo>
                    <a:pt x="4848" y="655050"/>
                    <a:pt x="0" y="643345"/>
                    <a:pt x="0" y="631141"/>
                  </a:cubicBezTo>
                  <a:lnTo>
                    <a:pt x="0" y="46016"/>
                  </a:lnTo>
                  <a:cubicBezTo>
                    <a:pt x="0" y="33812"/>
                    <a:pt x="4848" y="22108"/>
                    <a:pt x="13478" y="13478"/>
                  </a:cubicBezTo>
                  <a:cubicBezTo>
                    <a:pt x="22108" y="4848"/>
                    <a:pt x="33812" y="0"/>
                    <a:pt x="46016" y="0"/>
                  </a:cubicBezTo>
                  <a:close/>
                </a:path>
              </a:pathLst>
            </a:custGeom>
            <a:solidFill>
              <a:srgbClr val="FFBF00"/>
            </a:solidFill>
          </p:spPr>
          <p:txBody>
            <a:bodyPr/>
            <a:lstStyle/>
            <a:p>
              <a:endParaRPr lang="en-GB"/>
            </a:p>
          </p:txBody>
        </p:sp>
        <p:sp>
          <p:nvSpPr>
            <p:cNvPr id="15" name="TextBox 15"/>
            <p:cNvSpPr txBox="1"/>
            <p:nvPr/>
          </p:nvSpPr>
          <p:spPr>
            <a:xfrm>
              <a:off x="0" y="-57150"/>
              <a:ext cx="2259865" cy="734307"/>
            </a:xfrm>
            <a:prstGeom prst="rect">
              <a:avLst/>
            </a:prstGeom>
          </p:spPr>
          <p:txBody>
            <a:bodyPr lIns="35105" tIns="35105" rIns="35105" bIns="35105" rtlCol="0" anchor="ctr"/>
            <a:lstStyle/>
            <a:p>
              <a:pPr algn="l">
                <a:lnSpc>
                  <a:spcPts val="1934"/>
                </a:lnSpc>
              </a:pPr>
              <a:endParaRPr/>
            </a:p>
            <a:p>
              <a:pPr algn="l">
                <a:lnSpc>
                  <a:spcPts val="1934"/>
                </a:lnSpc>
              </a:pPr>
              <a:endParaRPr/>
            </a:p>
          </p:txBody>
        </p:sp>
      </p:grpSp>
      <p:sp>
        <p:nvSpPr>
          <p:cNvPr id="16" name="Freeform 16"/>
          <p:cNvSpPr/>
          <p:nvPr/>
        </p:nvSpPr>
        <p:spPr>
          <a:xfrm rot="-551075">
            <a:off x="-365426" y="4071594"/>
            <a:ext cx="1978489" cy="986355"/>
          </a:xfrm>
          <a:custGeom>
            <a:avLst/>
            <a:gdLst/>
            <a:ahLst/>
            <a:cxnLst/>
            <a:rect l="l" t="t" r="r" b="b"/>
            <a:pathLst>
              <a:path w="1978489" h="986355">
                <a:moveTo>
                  <a:pt x="0" y="0"/>
                </a:moveTo>
                <a:lnTo>
                  <a:pt x="1978489" y="0"/>
                </a:lnTo>
                <a:lnTo>
                  <a:pt x="1978489" y="986355"/>
                </a:lnTo>
                <a:lnTo>
                  <a:pt x="0" y="986355"/>
                </a:lnTo>
                <a:lnTo>
                  <a:pt x="0" y="0"/>
                </a:lnTo>
                <a:close/>
              </a:path>
            </a:pathLst>
          </a:custGeom>
          <a:blipFill>
            <a:blip r:embed="rId6"/>
            <a:stretch>
              <a:fillRect/>
            </a:stretch>
          </a:blipFill>
        </p:spPr>
        <p:txBody>
          <a:bodyPr/>
          <a:lstStyle/>
          <a:p>
            <a:endParaRPr lang="en-GB"/>
          </a:p>
        </p:txBody>
      </p:sp>
      <p:sp>
        <p:nvSpPr>
          <p:cNvPr id="17" name="TextBox 17"/>
          <p:cNvSpPr txBox="1"/>
          <p:nvPr/>
        </p:nvSpPr>
        <p:spPr>
          <a:xfrm>
            <a:off x="2245034" y="11629266"/>
            <a:ext cx="653920" cy="302896"/>
          </a:xfrm>
          <a:prstGeom prst="rect">
            <a:avLst/>
          </a:prstGeom>
        </p:spPr>
        <p:txBody>
          <a:bodyPr lIns="0" tIns="0" rIns="0" bIns="0" rtlCol="0" anchor="t">
            <a:spAutoFit/>
          </a:bodyPr>
          <a:lstStyle/>
          <a:p>
            <a:pPr marL="0" lvl="0" indent="0" algn="ctr">
              <a:lnSpc>
                <a:spcPts val="2290"/>
              </a:lnSpc>
              <a:spcBef>
                <a:spcPct val="0"/>
              </a:spcBef>
            </a:pPr>
            <a:r>
              <a:rPr lang="en-US" sz="1636" u="none" strike="noStrike">
                <a:solidFill>
                  <a:srgbClr val="1B1464"/>
                </a:solidFill>
                <a:latin typeface="Cera Pro"/>
                <a:ea typeface="Cera Pro"/>
                <a:cs typeface="Cera Pro"/>
                <a:sym typeface="Cera Pro"/>
              </a:rPr>
              <a:t>724</a:t>
            </a:r>
          </a:p>
        </p:txBody>
      </p:sp>
      <p:sp>
        <p:nvSpPr>
          <p:cNvPr id="18" name="TextBox 18"/>
          <p:cNvSpPr txBox="1"/>
          <p:nvPr/>
        </p:nvSpPr>
        <p:spPr>
          <a:xfrm>
            <a:off x="3603072" y="10740833"/>
            <a:ext cx="653920" cy="302896"/>
          </a:xfrm>
          <a:prstGeom prst="rect">
            <a:avLst/>
          </a:prstGeom>
        </p:spPr>
        <p:txBody>
          <a:bodyPr lIns="0" tIns="0" rIns="0" bIns="0" rtlCol="0" anchor="t">
            <a:spAutoFit/>
          </a:bodyPr>
          <a:lstStyle/>
          <a:p>
            <a:pPr marL="0" lvl="0" indent="0" algn="ctr">
              <a:lnSpc>
                <a:spcPts val="2290"/>
              </a:lnSpc>
              <a:spcBef>
                <a:spcPct val="0"/>
              </a:spcBef>
            </a:pPr>
            <a:r>
              <a:rPr lang="en-US" sz="1636" u="none" strike="noStrike">
                <a:solidFill>
                  <a:srgbClr val="1B1464"/>
                </a:solidFill>
                <a:latin typeface="Cera Pro"/>
                <a:ea typeface="Cera Pro"/>
                <a:cs typeface="Cera Pro"/>
                <a:sym typeface="Cera Pro"/>
              </a:rPr>
              <a:t>1015</a:t>
            </a:r>
          </a:p>
        </p:txBody>
      </p:sp>
      <p:sp>
        <p:nvSpPr>
          <p:cNvPr id="19" name="TextBox 19"/>
          <p:cNvSpPr txBox="1"/>
          <p:nvPr/>
        </p:nvSpPr>
        <p:spPr>
          <a:xfrm>
            <a:off x="4989525" y="10169552"/>
            <a:ext cx="653920" cy="298166"/>
          </a:xfrm>
          <a:prstGeom prst="rect">
            <a:avLst/>
          </a:prstGeom>
        </p:spPr>
        <p:txBody>
          <a:bodyPr lIns="0" tIns="0" rIns="0" bIns="0" rtlCol="0" anchor="t">
            <a:spAutoFit/>
          </a:bodyPr>
          <a:lstStyle/>
          <a:p>
            <a:pPr algn="ctr">
              <a:lnSpc>
                <a:spcPts val="2290"/>
              </a:lnSpc>
              <a:spcBef>
                <a:spcPct val="0"/>
              </a:spcBef>
            </a:pPr>
            <a:r>
              <a:rPr lang="en-US" sz="1636">
                <a:solidFill>
                  <a:srgbClr val="1B1464"/>
                </a:solidFill>
                <a:latin typeface="Cera Pro"/>
                <a:ea typeface="Cera Pro"/>
                <a:cs typeface="Cera Pro"/>
                <a:sym typeface="Cera Pro"/>
              </a:rPr>
              <a:t>1212</a:t>
            </a:r>
          </a:p>
        </p:txBody>
      </p:sp>
      <p:sp>
        <p:nvSpPr>
          <p:cNvPr id="20" name="TextBox 20"/>
          <p:cNvSpPr txBox="1"/>
          <p:nvPr/>
        </p:nvSpPr>
        <p:spPr>
          <a:xfrm>
            <a:off x="6186975" y="9087823"/>
            <a:ext cx="653920" cy="298164"/>
          </a:xfrm>
          <a:prstGeom prst="rect">
            <a:avLst/>
          </a:prstGeom>
        </p:spPr>
        <p:txBody>
          <a:bodyPr lIns="0" tIns="0" rIns="0" bIns="0" rtlCol="0" anchor="t">
            <a:spAutoFit/>
          </a:bodyPr>
          <a:lstStyle/>
          <a:p>
            <a:pPr algn="ctr">
              <a:lnSpc>
                <a:spcPts val="2290"/>
              </a:lnSpc>
              <a:spcBef>
                <a:spcPct val="0"/>
              </a:spcBef>
            </a:pPr>
            <a:r>
              <a:rPr lang="en-US" sz="1636">
                <a:solidFill>
                  <a:srgbClr val="1B1464"/>
                </a:solidFill>
                <a:latin typeface="Cera Pro"/>
                <a:ea typeface="Cera Pro"/>
                <a:cs typeface="Cera Pro"/>
                <a:sym typeface="Cera Pro"/>
              </a:rPr>
              <a:t>1572</a:t>
            </a:r>
          </a:p>
        </p:txBody>
      </p:sp>
      <p:sp>
        <p:nvSpPr>
          <p:cNvPr id="21" name="TextBox 21"/>
          <p:cNvSpPr txBox="1"/>
          <p:nvPr/>
        </p:nvSpPr>
        <p:spPr>
          <a:xfrm>
            <a:off x="5643445" y="8031148"/>
            <a:ext cx="653920" cy="302894"/>
          </a:xfrm>
          <a:prstGeom prst="rect">
            <a:avLst/>
          </a:prstGeom>
        </p:spPr>
        <p:txBody>
          <a:bodyPr lIns="0" tIns="0" rIns="0" bIns="0" rtlCol="0" anchor="t">
            <a:spAutoFit/>
          </a:bodyPr>
          <a:lstStyle/>
          <a:p>
            <a:pPr marL="0" lvl="0" indent="0" algn="ctr">
              <a:lnSpc>
                <a:spcPts val="2290"/>
              </a:lnSpc>
              <a:spcBef>
                <a:spcPct val="0"/>
              </a:spcBef>
            </a:pPr>
            <a:r>
              <a:rPr lang="en-US" sz="1636" u="none" strike="noStrike">
                <a:solidFill>
                  <a:srgbClr val="1B1464"/>
                </a:solidFill>
                <a:latin typeface="Cera Pro"/>
                <a:ea typeface="Cera Pro"/>
                <a:cs typeface="Cera Pro"/>
                <a:sym typeface="Cera Pro"/>
              </a:rPr>
              <a:t>1959</a:t>
            </a:r>
          </a:p>
        </p:txBody>
      </p:sp>
      <p:sp>
        <p:nvSpPr>
          <p:cNvPr id="22" name="TextBox 22"/>
          <p:cNvSpPr txBox="1"/>
          <p:nvPr/>
        </p:nvSpPr>
        <p:spPr>
          <a:xfrm>
            <a:off x="4256992" y="8278372"/>
            <a:ext cx="653920" cy="302894"/>
          </a:xfrm>
          <a:prstGeom prst="rect">
            <a:avLst/>
          </a:prstGeom>
        </p:spPr>
        <p:txBody>
          <a:bodyPr lIns="0" tIns="0" rIns="0" bIns="0" rtlCol="0" anchor="t">
            <a:spAutoFit/>
          </a:bodyPr>
          <a:lstStyle/>
          <a:p>
            <a:pPr marL="0" lvl="0" indent="0" algn="ctr">
              <a:lnSpc>
                <a:spcPts val="2290"/>
              </a:lnSpc>
              <a:spcBef>
                <a:spcPct val="0"/>
              </a:spcBef>
            </a:pPr>
            <a:r>
              <a:rPr lang="en-US" sz="1636" u="none" strike="noStrike">
                <a:solidFill>
                  <a:srgbClr val="1B1464"/>
                </a:solidFill>
                <a:latin typeface="Cera Pro"/>
                <a:ea typeface="Cera Pro"/>
                <a:cs typeface="Cera Pro"/>
                <a:sym typeface="Cera Pro"/>
              </a:rPr>
              <a:t>1836</a:t>
            </a:r>
          </a:p>
        </p:txBody>
      </p:sp>
      <p:sp>
        <p:nvSpPr>
          <p:cNvPr id="23" name="TextBox 23"/>
          <p:cNvSpPr txBox="1"/>
          <p:nvPr/>
        </p:nvSpPr>
        <p:spPr>
          <a:xfrm>
            <a:off x="3001676" y="8962586"/>
            <a:ext cx="653920" cy="302894"/>
          </a:xfrm>
          <a:prstGeom prst="rect">
            <a:avLst/>
          </a:prstGeom>
        </p:spPr>
        <p:txBody>
          <a:bodyPr lIns="0" tIns="0" rIns="0" bIns="0" rtlCol="0" anchor="t">
            <a:spAutoFit/>
          </a:bodyPr>
          <a:lstStyle/>
          <a:p>
            <a:pPr marL="0" lvl="0" indent="0" algn="ctr">
              <a:lnSpc>
                <a:spcPts val="2290"/>
              </a:lnSpc>
              <a:spcBef>
                <a:spcPct val="0"/>
              </a:spcBef>
            </a:pPr>
            <a:r>
              <a:rPr lang="en-US" sz="1636" u="none" strike="noStrike" dirty="0">
                <a:solidFill>
                  <a:srgbClr val="1B1464"/>
                </a:solidFill>
                <a:latin typeface="Cera Pro"/>
                <a:ea typeface="Cera Pro"/>
                <a:cs typeface="Cera Pro"/>
                <a:sym typeface="Cera Pro"/>
              </a:rPr>
              <a:t>1610</a:t>
            </a:r>
          </a:p>
        </p:txBody>
      </p:sp>
      <p:sp>
        <p:nvSpPr>
          <p:cNvPr id="24" name="TextBox 24"/>
          <p:cNvSpPr txBox="1"/>
          <p:nvPr/>
        </p:nvSpPr>
        <p:spPr>
          <a:xfrm>
            <a:off x="1692425" y="9923808"/>
            <a:ext cx="653920" cy="302894"/>
          </a:xfrm>
          <a:prstGeom prst="rect">
            <a:avLst/>
          </a:prstGeom>
        </p:spPr>
        <p:txBody>
          <a:bodyPr lIns="0" tIns="0" rIns="0" bIns="0" rtlCol="0" anchor="t">
            <a:spAutoFit/>
          </a:bodyPr>
          <a:lstStyle/>
          <a:p>
            <a:pPr marL="0" lvl="0" indent="0" algn="ctr">
              <a:lnSpc>
                <a:spcPts val="2290"/>
              </a:lnSpc>
              <a:spcBef>
                <a:spcPct val="0"/>
              </a:spcBef>
            </a:pPr>
            <a:r>
              <a:rPr lang="en-US" sz="1636" u="none" strike="noStrike">
                <a:solidFill>
                  <a:srgbClr val="1B1464"/>
                </a:solidFill>
                <a:latin typeface="Cera Pro"/>
                <a:ea typeface="Cera Pro"/>
                <a:cs typeface="Cera Pro"/>
                <a:sym typeface="Cera Pro"/>
              </a:rPr>
              <a:t>1291</a:t>
            </a:r>
          </a:p>
        </p:txBody>
      </p:sp>
      <p:sp>
        <p:nvSpPr>
          <p:cNvPr id="25" name="TextBox 25"/>
          <p:cNvSpPr txBox="1"/>
          <p:nvPr/>
        </p:nvSpPr>
        <p:spPr>
          <a:xfrm>
            <a:off x="935816" y="1737659"/>
            <a:ext cx="5623948" cy="564516"/>
          </a:xfrm>
          <a:prstGeom prst="rect">
            <a:avLst/>
          </a:prstGeom>
        </p:spPr>
        <p:txBody>
          <a:bodyPr lIns="0" tIns="0" rIns="0" bIns="0" rtlCol="0" anchor="t">
            <a:spAutoFit/>
          </a:bodyPr>
          <a:lstStyle/>
          <a:p>
            <a:pPr marL="0" lvl="0" indent="0" algn="ctr">
              <a:lnSpc>
                <a:spcPts val="4059"/>
              </a:lnSpc>
              <a:spcBef>
                <a:spcPct val="0"/>
              </a:spcBef>
            </a:pPr>
            <a:r>
              <a:rPr lang="en-US" sz="2899" b="1">
                <a:solidFill>
                  <a:srgbClr val="FFFFFF"/>
                </a:solidFill>
                <a:latin typeface="Cera Round Pro Bold"/>
                <a:ea typeface="Cera Round Pro Bold"/>
                <a:cs typeface="Cera Round Pro Bold"/>
                <a:sym typeface="Cera Round Pro Bold"/>
              </a:rPr>
              <a:t>SEND Tribunal Overview</a:t>
            </a:r>
          </a:p>
        </p:txBody>
      </p:sp>
      <p:sp>
        <p:nvSpPr>
          <p:cNvPr id="26" name="TextBox 26"/>
          <p:cNvSpPr txBox="1"/>
          <p:nvPr/>
        </p:nvSpPr>
        <p:spPr>
          <a:xfrm>
            <a:off x="935816" y="2570508"/>
            <a:ext cx="5623948" cy="704215"/>
          </a:xfrm>
          <a:prstGeom prst="rect">
            <a:avLst/>
          </a:prstGeom>
        </p:spPr>
        <p:txBody>
          <a:bodyPr lIns="0" tIns="0" rIns="0" bIns="0" rtlCol="0" anchor="t">
            <a:spAutoFit/>
          </a:bodyPr>
          <a:lstStyle/>
          <a:p>
            <a:pPr algn="ctr">
              <a:lnSpc>
                <a:spcPts val="2659"/>
              </a:lnSpc>
            </a:pPr>
            <a:r>
              <a:rPr lang="en-US" sz="1899" b="1">
                <a:solidFill>
                  <a:srgbClr val="FFFFFF"/>
                </a:solidFill>
                <a:latin typeface="Cera Round Pro Bold"/>
                <a:ea typeface="Cera Round Pro Bold"/>
                <a:cs typeface="Cera Round Pro Bold"/>
                <a:sym typeface="Cera Round Pro Bold"/>
              </a:rPr>
              <a:t>Snapshot of data regarding SENDIAS services and the SEND Tribunal</a:t>
            </a:r>
          </a:p>
        </p:txBody>
      </p:sp>
      <p:sp>
        <p:nvSpPr>
          <p:cNvPr id="27" name="TextBox 27"/>
          <p:cNvSpPr txBox="1"/>
          <p:nvPr/>
        </p:nvSpPr>
        <p:spPr>
          <a:xfrm>
            <a:off x="1374945" y="5775374"/>
            <a:ext cx="4870109" cy="846455"/>
          </a:xfrm>
          <a:prstGeom prst="rect">
            <a:avLst/>
          </a:prstGeom>
        </p:spPr>
        <p:txBody>
          <a:bodyPr lIns="0" tIns="0" rIns="0" bIns="0" rtlCol="0" anchor="t">
            <a:spAutoFit/>
          </a:bodyPr>
          <a:lstStyle/>
          <a:p>
            <a:pPr algn="ctr">
              <a:lnSpc>
                <a:spcPts val="3220"/>
              </a:lnSpc>
            </a:pPr>
            <a:r>
              <a:rPr lang="en-US" sz="2300" b="1" dirty="0">
                <a:solidFill>
                  <a:srgbClr val="FFFFFF"/>
                </a:solidFill>
                <a:latin typeface="Cera Round Pro Bold"/>
                <a:ea typeface="Cera Round Pro Bold"/>
                <a:cs typeface="Cera Round Pro Bold"/>
                <a:sym typeface="Cera Round Pro Bold"/>
              </a:rPr>
              <a:t>Casework/Interventions and tribunals per service since 2021</a:t>
            </a:r>
          </a:p>
        </p:txBody>
      </p:sp>
      <p:sp>
        <p:nvSpPr>
          <p:cNvPr id="28" name="TextBox 28"/>
          <p:cNvSpPr txBox="1"/>
          <p:nvPr/>
        </p:nvSpPr>
        <p:spPr>
          <a:xfrm>
            <a:off x="1457811" y="3666846"/>
            <a:ext cx="5383085" cy="1611630"/>
          </a:xfrm>
          <a:prstGeom prst="rect">
            <a:avLst/>
          </a:prstGeom>
        </p:spPr>
        <p:txBody>
          <a:bodyPr lIns="0" tIns="0" rIns="0" bIns="0" rtlCol="0" anchor="t">
            <a:spAutoFit/>
          </a:bodyPr>
          <a:lstStyle/>
          <a:p>
            <a:pPr algn="ctr">
              <a:lnSpc>
                <a:spcPts val="2519"/>
              </a:lnSpc>
            </a:pPr>
            <a:r>
              <a:rPr lang="en-US" sz="1799" b="1" dirty="0">
                <a:solidFill>
                  <a:srgbClr val="1B1464"/>
                </a:solidFill>
                <a:latin typeface="Cera Round Pro Bold"/>
                <a:ea typeface="Cera Round Pro Bold"/>
                <a:cs typeface="Cera Round Pro Bold"/>
                <a:sym typeface="Cera Round Pro Bold"/>
              </a:rPr>
              <a:t>Supporting children, young people and families ‘when things go wrong’ including before, during and after a SEND Tribunal, is a statutory part of the role of SENDIAS services as detailed in chapter 2.19 of the SEND Code of Practice.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sp>
        <p:nvSpPr>
          <p:cNvPr id="2" name="Freeform 2"/>
          <p:cNvSpPr/>
          <p:nvPr/>
        </p:nvSpPr>
        <p:spPr>
          <a:xfrm>
            <a:off x="6156130" y="9048477"/>
            <a:ext cx="160289" cy="118815"/>
          </a:xfrm>
          <a:custGeom>
            <a:avLst/>
            <a:gdLst/>
            <a:ahLst/>
            <a:cxnLst/>
            <a:rect l="l" t="t" r="r" b="b"/>
            <a:pathLst>
              <a:path w="160289" h="118815">
                <a:moveTo>
                  <a:pt x="0" y="0"/>
                </a:moveTo>
                <a:lnTo>
                  <a:pt x="160289" y="0"/>
                </a:lnTo>
                <a:lnTo>
                  <a:pt x="160289" y="118814"/>
                </a:lnTo>
                <a:lnTo>
                  <a:pt x="0" y="1188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6534316" y="9042056"/>
            <a:ext cx="141909" cy="134281"/>
          </a:xfrm>
          <a:custGeom>
            <a:avLst/>
            <a:gdLst/>
            <a:ahLst/>
            <a:cxnLst/>
            <a:rect l="l" t="t" r="r" b="b"/>
            <a:pathLst>
              <a:path w="141909" h="134281">
                <a:moveTo>
                  <a:pt x="0" y="0"/>
                </a:moveTo>
                <a:lnTo>
                  <a:pt x="141909" y="0"/>
                </a:lnTo>
                <a:lnTo>
                  <a:pt x="141909" y="134281"/>
                </a:lnTo>
                <a:lnTo>
                  <a:pt x="0" y="13428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 name="Freeform 4"/>
          <p:cNvSpPr/>
          <p:nvPr/>
        </p:nvSpPr>
        <p:spPr>
          <a:xfrm>
            <a:off x="6848657" y="9125898"/>
            <a:ext cx="176689" cy="179380"/>
          </a:xfrm>
          <a:custGeom>
            <a:avLst/>
            <a:gdLst/>
            <a:ahLst/>
            <a:cxnLst/>
            <a:rect l="l" t="t" r="r" b="b"/>
            <a:pathLst>
              <a:path w="176689" h="179380">
                <a:moveTo>
                  <a:pt x="0" y="0"/>
                </a:moveTo>
                <a:lnTo>
                  <a:pt x="176689" y="0"/>
                </a:lnTo>
                <a:lnTo>
                  <a:pt x="176689" y="179380"/>
                </a:lnTo>
                <a:lnTo>
                  <a:pt x="0" y="1793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5" name="TextBox 5"/>
          <p:cNvSpPr txBox="1"/>
          <p:nvPr/>
        </p:nvSpPr>
        <p:spPr>
          <a:xfrm>
            <a:off x="6091962" y="9185149"/>
            <a:ext cx="288624" cy="138926"/>
          </a:xfrm>
          <a:prstGeom prst="rect">
            <a:avLst/>
          </a:prstGeom>
        </p:spPr>
        <p:txBody>
          <a:bodyPr lIns="0" tIns="0" rIns="0" bIns="0" rtlCol="0" anchor="t">
            <a:spAutoFit/>
          </a:bodyPr>
          <a:lstStyle/>
          <a:p>
            <a:pPr algn="ctr">
              <a:lnSpc>
                <a:spcPts val="339"/>
              </a:lnSpc>
              <a:spcBef>
                <a:spcPct val="0"/>
              </a:spcBef>
            </a:pPr>
            <a:r>
              <a:rPr lang="en-US" sz="242">
                <a:solidFill>
                  <a:srgbClr val="1B1464"/>
                </a:solidFill>
                <a:latin typeface="Cera Pro"/>
                <a:ea typeface="Cera Pro"/>
                <a:cs typeface="Cera Pro"/>
                <a:sym typeface="Cera Pro"/>
              </a:rPr>
              <a:t>Biggest increase: Casework (351% over 5 years).</a:t>
            </a:r>
          </a:p>
        </p:txBody>
      </p:sp>
      <p:sp>
        <p:nvSpPr>
          <p:cNvPr id="6" name="TextBox 6"/>
          <p:cNvSpPr txBox="1"/>
          <p:nvPr/>
        </p:nvSpPr>
        <p:spPr>
          <a:xfrm>
            <a:off x="6824908" y="9286228"/>
            <a:ext cx="214046" cy="225432"/>
          </a:xfrm>
          <a:prstGeom prst="rect">
            <a:avLst/>
          </a:prstGeom>
        </p:spPr>
        <p:txBody>
          <a:bodyPr lIns="0" tIns="0" rIns="0" bIns="0" rtlCol="0" anchor="t">
            <a:spAutoFit/>
          </a:bodyPr>
          <a:lstStyle/>
          <a:p>
            <a:pPr algn="ctr">
              <a:lnSpc>
                <a:spcPts val="347"/>
              </a:lnSpc>
              <a:spcBef>
                <a:spcPct val="0"/>
              </a:spcBef>
            </a:pPr>
            <a:r>
              <a:rPr lang="en-US" sz="248">
                <a:solidFill>
                  <a:srgbClr val="1B1464"/>
                </a:solidFill>
                <a:latin typeface="Cera Pro"/>
                <a:ea typeface="Cera Pro"/>
                <a:cs typeface="Cera Pro"/>
                <a:sym typeface="Cera Pro"/>
              </a:rPr>
              <a:t>Minimal staffing growth: An increase of 37% in 5 years</a:t>
            </a:r>
          </a:p>
        </p:txBody>
      </p:sp>
      <p:grpSp>
        <p:nvGrpSpPr>
          <p:cNvPr id="7" name="Group 7"/>
          <p:cNvGrpSpPr/>
          <p:nvPr/>
        </p:nvGrpSpPr>
        <p:grpSpPr>
          <a:xfrm>
            <a:off x="581046" y="5372422"/>
            <a:ext cx="6455058" cy="5648908"/>
            <a:chOff x="0" y="0"/>
            <a:chExt cx="3995830" cy="3496804"/>
          </a:xfrm>
        </p:grpSpPr>
        <p:sp>
          <p:nvSpPr>
            <p:cNvPr id="8" name="Freeform 8"/>
            <p:cNvSpPr/>
            <p:nvPr/>
          </p:nvSpPr>
          <p:spPr>
            <a:xfrm>
              <a:off x="0" y="0"/>
              <a:ext cx="3995830" cy="3496804"/>
            </a:xfrm>
            <a:custGeom>
              <a:avLst/>
              <a:gdLst/>
              <a:ahLst/>
              <a:cxnLst/>
              <a:rect l="l" t="t" r="r" b="b"/>
              <a:pathLst>
                <a:path w="3995830" h="3496804">
                  <a:moveTo>
                    <a:pt x="16831" y="0"/>
                  </a:moveTo>
                  <a:lnTo>
                    <a:pt x="3978999" y="0"/>
                  </a:lnTo>
                  <a:cubicBezTo>
                    <a:pt x="3988294" y="0"/>
                    <a:pt x="3995830" y="7535"/>
                    <a:pt x="3995830" y="16831"/>
                  </a:cubicBezTo>
                  <a:lnTo>
                    <a:pt x="3995830" y="3479974"/>
                  </a:lnTo>
                  <a:cubicBezTo>
                    <a:pt x="3995830" y="3484437"/>
                    <a:pt x="3994057" y="3488718"/>
                    <a:pt x="3990900" y="3491875"/>
                  </a:cubicBezTo>
                  <a:cubicBezTo>
                    <a:pt x="3987744" y="3495031"/>
                    <a:pt x="3983463" y="3496804"/>
                    <a:pt x="3978999" y="3496804"/>
                  </a:cubicBezTo>
                  <a:lnTo>
                    <a:pt x="16831" y="3496804"/>
                  </a:lnTo>
                  <a:cubicBezTo>
                    <a:pt x="12367" y="3496804"/>
                    <a:pt x="8086" y="3495031"/>
                    <a:pt x="4930" y="3491875"/>
                  </a:cubicBezTo>
                  <a:cubicBezTo>
                    <a:pt x="1773" y="3488718"/>
                    <a:pt x="0" y="3484437"/>
                    <a:pt x="0" y="3479974"/>
                  </a:cubicBezTo>
                  <a:lnTo>
                    <a:pt x="0" y="16831"/>
                  </a:lnTo>
                  <a:cubicBezTo>
                    <a:pt x="0" y="7535"/>
                    <a:pt x="7535" y="0"/>
                    <a:pt x="16831" y="0"/>
                  </a:cubicBezTo>
                  <a:close/>
                </a:path>
              </a:pathLst>
            </a:custGeom>
            <a:solidFill>
              <a:srgbClr val="FFFFFF"/>
            </a:solidFill>
          </p:spPr>
          <p:txBody>
            <a:bodyPr/>
            <a:lstStyle/>
            <a:p>
              <a:endParaRPr lang="en-GB"/>
            </a:p>
          </p:txBody>
        </p:sp>
        <p:sp>
          <p:nvSpPr>
            <p:cNvPr id="9" name="TextBox 9"/>
            <p:cNvSpPr txBox="1"/>
            <p:nvPr/>
          </p:nvSpPr>
          <p:spPr>
            <a:xfrm>
              <a:off x="0" y="-9525"/>
              <a:ext cx="3995830" cy="3506329"/>
            </a:xfrm>
            <a:prstGeom prst="rect">
              <a:avLst/>
            </a:prstGeom>
          </p:spPr>
          <p:txBody>
            <a:bodyPr lIns="13202" tIns="13202" rIns="13202" bIns="13202" rtlCol="0" anchor="ctr"/>
            <a:lstStyle/>
            <a:p>
              <a:pPr algn="ctr">
                <a:lnSpc>
                  <a:spcPts val="654"/>
                </a:lnSpc>
              </a:pPr>
              <a:endParaRPr/>
            </a:p>
          </p:txBody>
        </p:sp>
      </p:grpSp>
      <p:pic>
        <p:nvPicPr>
          <p:cNvPr id="10" name="Picture 10"/>
          <p:cNvPicPr>
            <a:picLocks noChangeAspect="1"/>
          </p:cNvPicPr>
          <p:nvPr/>
        </p:nvPicPr>
        <p:blipFill>
          <a:blip r:embed="rId8"/>
          <a:stretch>
            <a:fillRect/>
          </a:stretch>
        </p:blipFill>
        <p:spPr>
          <a:xfrm>
            <a:off x="-286417" y="4925259"/>
            <a:ext cx="7877030" cy="6922641"/>
          </a:xfrm>
          <a:prstGeom prst="rect">
            <a:avLst/>
          </a:prstGeom>
        </p:spPr>
      </p:pic>
      <p:grpSp>
        <p:nvGrpSpPr>
          <p:cNvPr id="11" name="Group 11"/>
          <p:cNvGrpSpPr/>
          <p:nvPr/>
        </p:nvGrpSpPr>
        <p:grpSpPr>
          <a:xfrm>
            <a:off x="660062" y="2172749"/>
            <a:ext cx="5006558" cy="2780572"/>
            <a:chOff x="0" y="0"/>
            <a:chExt cx="1908104" cy="1059734"/>
          </a:xfrm>
        </p:grpSpPr>
        <p:sp>
          <p:nvSpPr>
            <p:cNvPr id="12" name="Freeform 12"/>
            <p:cNvSpPr/>
            <p:nvPr/>
          </p:nvSpPr>
          <p:spPr>
            <a:xfrm>
              <a:off x="0" y="0"/>
              <a:ext cx="1908104" cy="1059735"/>
            </a:xfrm>
            <a:custGeom>
              <a:avLst/>
              <a:gdLst/>
              <a:ahLst/>
              <a:cxnLst/>
              <a:rect l="l" t="t" r="r" b="b"/>
              <a:pathLst>
                <a:path w="1908104" h="1059735">
                  <a:moveTo>
                    <a:pt x="54499" y="0"/>
                  </a:moveTo>
                  <a:lnTo>
                    <a:pt x="1853605" y="0"/>
                  </a:lnTo>
                  <a:cubicBezTo>
                    <a:pt x="1883704" y="0"/>
                    <a:pt x="1908104" y="24400"/>
                    <a:pt x="1908104" y="54499"/>
                  </a:cubicBezTo>
                  <a:lnTo>
                    <a:pt x="1908104" y="1005235"/>
                  </a:lnTo>
                  <a:cubicBezTo>
                    <a:pt x="1908104" y="1035334"/>
                    <a:pt x="1883704" y="1059735"/>
                    <a:pt x="1853605" y="1059735"/>
                  </a:cubicBezTo>
                  <a:lnTo>
                    <a:pt x="54499" y="1059735"/>
                  </a:lnTo>
                  <a:cubicBezTo>
                    <a:pt x="40045" y="1059735"/>
                    <a:pt x="26183" y="1053993"/>
                    <a:pt x="15962" y="1043772"/>
                  </a:cubicBezTo>
                  <a:cubicBezTo>
                    <a:pt x="5742" y="1033551"/>
                    <a:pt x="0" y="1019689"/>
                    <a:pt x="0" y="1005235"/>
                  </a:cubicBezTo>
                  <a:lnTo>
                    <a:pt x="0" y="54499"/>
                  </a:lnTo>
                  <a:cubicBezTo>
                    <a:pt x="0" y="24400"/>
                    <a:pt x="24400" y="0"/>
                    <a:pt x="54499" y="0"/>
                  </a:cubicBezTo>
                  <a:close/>
                </a:path>
              </a:pathLst>
            </a:custGeom>
            <a:solidFill>
              <a:srgbClr val="FFFFFF"/>
            </a:solidFill>
          </p:spPr>
          <p:txBody>
            <a:bodyPr/>
            <a:lstStyle/>
            <a:p>
              <a:endParaRPr lang="en-GB"/>
            </a:p>
          </p:txBody>
        </p:sp>
        <p:sp>
          <p:nvSpPr>
            <p:cNvPr id="13" name="TextBox 13"/>
            <p:cNvSpPr txBox="1"/>
            <p:nvPr/>
          </p:nvSpPr>
          <p:spPr>
            <a:xfrm>
              <a:off x="0" y="-57150"/>
              <a:ext cx="1908104" cy="1116884"/>
            </a:xfrm>
            <a:prstGeom prst="rect">
              <a:avLst/>
            </a:prstGeom>
          </p:spPr>
          <p:txBody>
            <a:bodyPr lIns="35105" tIns="35105" rIns="35105" bIns="35105" rtlCol="0" anchor="ctr"/>
            <a:lstStyle/>
            <a:p>
              <a:pPr algn="l">
                <a:lnSpc>
                  <a:spcPts val="1934"/>
                </a:lnSpc>
              </a:pPr>
              <a:endParaRPr/>
            </a:p>
            <a:p>
              <a:pPr algn="l">
                <a:lnSpc>
                  <a:spcPts val="1934"/>
                </a:lnSpc>
              </a:pPr>
              <a:endParaRPr/>
            </a:p>
            <a:p>
              <a:pPr algn="l">
                <a:lnSpc>
                  <a:spcPts val="1934"/>
                </a:lnSpc>
              </a:pPr>
              <a:endParaRPr/>
            </a:p>
          </p:txBody>
        </p:sp>
      </p:grpSp>
      <p:grpSp>
        <p:nvGrpSpPr>
          <p:cNvPr id="14" name="Group 14"/>
          <p:cNvGrpSpPr/>
          <p:nvPr/>
        </p:nvGrpSpPr>
        <p:grpSpPr>
          <a:xfrm>
            <a:off x="1015559" y="2637171"/>
            <a:ext cx="199323" cy="207691"/>
            <a:chOff x="0" y="0"/>
            <a:chExt cx="780051" cy="812800"/>
          </a:xfrm>
        </p:grpSpPr>
        <p:sp>
          <p:nvSpPr>
            <p:cNvPr id="15" name="Freeform 15"/>
            <p:cNvSpPr/>
            <p:nvPr/>
          </p:nvSpPr>
          <p:spPr>
            <a:xfrm>
              <a:off x="0" y="0"/>
              <a:ext cx="780051" cy="812800"/>
            </a:xfrm>
            <a:custGeom>
              <a:avLst/>
              <a:gdLst/>
              <a:ahLst/>
              <a:cxnLst/>
              <a:rect l="l" t="t" r="r" b="b"/>
              <a:pathLst>
                <a:path w="780051" h="812800">
                  <a:moveTo>
                    <a:pt x="390026" y="0"/>
                  </a:moveTo>
                  <a:cubicBezTo>
                    <a:pt x="174620" y="0"/>
                    <a:pt x="0" y="181951"/>
                    <a:pt x="0" y="406400"/>
                  </a:cubicBezTo>
                  <a:cubicBezTo>
                    <a:pt x="0" y="630849"/>
                    <a:pt x="174620" y="812800"/>
                    <a:pt x="390026" y="812800"/>
                  </a:cubicBezTo>
                  <a:cubicBezTo>
                    <a:pt x="605431" y="812800"/>
                    <a:pt x="780051" y="630849"/>
                    <a:pt x="780051" y="406400"/>
                  </a:cubicBezTo>
                  <a:cubicBezTo>
                    <a:pt x="780051" y="181951"/>
                    <a:pt x="605431" y="0"/>
                    <a:pt x="390026" y="0"/>
                  </a:cubicBezTo>
                  <a:close/>
                </a:path>
              </a:pathLst>
            </a:custGeom>
            <a:solidFill>
              <a:srgbClr val="FF577A"/>
            </a:solidFill>
          </p:spPr>
          <p:txBody>
            <a:bodyPr/>
            <a:lstStyle/>
            <a:p>
              <a:endParaRPr lang="en-GB"/>
            </a:p>
          </p:txBody>
        </p:sp>
        <p:sp>
          <p:nvSpPr>
            <p:cNvPr id="16" name="TextBox 16"/>
            <p:cNvSpPr txBox="1"/>
            <p:nvPr/>
          </p:nvSpPr>
          <p:spPr>
            <a:xfrm>
              <a:off x="73130" y="19050"/>
              <a:ext cx="633791" cy="717550"/>
            </a:xfrm>
            <a:prstGeom prst="rect">
              <a:avLst/>
            </a:prstGeom>
          </p:spPr>
          <p:txBody>
            <a:bodyPr lIns="35105" tIns="35105" rIns="35105" bIns="35105" rtlCol="0" anchor="ctr"/>
            <a:lstStyle/>
            <a:p>
              <a:pPr algn="ctr">
                <a:lnSpc>
                  <a:spcPts val="2267"/>
                </a:lnSpc>
              </a:pPr>
              <a:endParaRPr/>
            </a:p>
          </p:txBody>
        </p:sp>
      </p:grpSp>
      <p:grpSp>
        <p:nvGrpSpPr>
          <p:cNvPr id="17" name="Group 17"/>
          <p:cNvGrpSpPr/>
          <p:nvPr/>
        </p:nvGrpSpPr>
        <p:grpSpPr>
          <a:xfrm>
            <a:off x="1019449" y="3965923"/>
            <a:ext cx="215604" cy="224655"/>
            <a:chOff x="0" y="0"/>
            <a:chExt cx="780051" cy="812800"/>
          </a:xfrm>
        </p:grpSpPr>
        <p:sp>
          <p:nvSpPr>
            <p:cNvPr id="18" name="Freeform 18"/>
            <p:cNvSpPr/>
            <p:nvPr/>
          </p:nvSpPr>
          <p:spPr>
            <a:xfrm>
              <a:off x="0" y="0"/>
              <a:ext cx="780051" cy="812800"/>
            </a:xfrm>
            <a:custGeom>
              <a:avLst/>
              <a:gdLst/>
              <a:ahLst/>
              <a:cxnLst/>
              <a:rect l="l" t="t" r="r" b="b"/>
              <a:pathLst>
                <a:path w="780051" h="812800">
                  <a:moveTo>
                    <a:pt x="390026" y="0"/>
                  </a:moveTo>
                  <a:cubicBezTo>
                    <a:pt x="174620" y="0"/>
                    <a:pt x="0" y="181951"/>
                    <a:pt x="0" y="406400"/>
                  </a:cubicBezTo>
                  <a:cubicBezTo>
                    <a:pt x="0" y="630849"/>
                    <a:pt x="174620" y="812800"/>
                    <a:pt x="390026" y="812800"/>
                  </a:cubicBezTo>
                  <a:cubicBezTo>
                    <a:pt x="605431" y="812800"/>
                    <a:pt x="780051" y="630849"/>
                    <a:pt x="780051" y="406400"/>
                  </a:cubicBezTo>
                  <a:cubicBezTo>
                    <a:pt x="780051" y="181951"/>
                    <a:pt x="605431" y="0"/>
                    <a:pt x="390026" y="0"/>
                  </a:cubicBezTo>
                  <a:close/>
                </a:path>
              </a:pathLst>
            </a:custGeom>
            <a:solidFill>
              <a:srgbClr val="3A8DFF"/>
            </a:solidFill>
          </p:spPr>
          <p:txBody>
            <a:bodyPr/>
            <a:lstStyle/>
            <a:p>
              <a:endParaRPr lang="en-GB"/>
            </a:p>
          </p:txBody>
        </p:sp>
        <p:sp>
          <p:nvSpPr>
            <p:cNvPr id="19" name="TextBox 19"/>
            <p:cNvSpPr txBox="1"/>
            <p:nvPr/>
          </p:nvSpPr>
          <p:spPr>
            <a:xfrm>
              <a:off x="73130" y="19050"/>
              <a:ext cx="633791" cy="717550"/>
            </a:xfrm>
            <a:prstGeom prst="rect">
              <a:avLst/>
            </a:prstGeom>
          </p:spPr>
          <p:txBody>
            <a:bodyPr lIns="35105" tIns="35105" rIns="35105" bIns="35105" rtlCol="0" anchor="ctr"/>
            <a:lstStyle/>
            <a:p>
              <a:pPr algn="ctr">
                <a:lnSpc>
                  <a:spcPts val="2267"/>
                </a:lnSpc>
              </a:pPr>
              <a:endParaRPr/>
            </a:p>
          </p:txBody>
        </p:sp>
      </p:grpSp>
      <p:grpSp>
        <p:nvGrpSpPr>
          <p:cNvPr id="20" name="Group 20"/>
          <p:cNvGrpSpPr/>
          <p:nvPr/>
        </p:nvGrpSpPr>
        <p:grpSpPr>
          <a:xfrm>
            <a:off x="430976" y="11515331"/>
            <a:ext cx="6758048" cy="7046357"/>
            <a:chOff x="0" y="0"/>
            <a:chExt cx="2459754" cy="2564691"/>
          </a:xfrm>
        </p:grpSpPr>
        <p:sp>
          <p:nvSpPr>
            <p:cNvPr id="21" name="Freeform 21"/>
            <p:cNvSpPr/>
            <p:nvPr/>
          </p:nvSpPr>
          <p:spPr>
            <a:xfrm>
              <a:off x="0" y="0"/>
              <a:ext cx="2459754" cy="2564691"/>
            </a:xfrm>
            <a:custGeom>
              <a:avLst/>
              <a:gdLst/>
              <a:ahLst/>
              <a:cxnLst/>
              <a:rect l="l" t="t" r="r" b="b"/>
              <a:pathLst>
                <a:path w="2459754" h="2564691">
                  <a:moveTo>
                    <a:pt x="27336" y="0"/>
                  </a:moveTo>
                  <a:lnTo>
                    <a:pt x="2432418" y="0"/>
                  </a:lnTo>
                  <a:cubicBezTo>
                    <a:pt x="2447515" y="0"/>
                    <a:pt x="2459754" y="12239"/>
                    <a:pt x="2459754" y="27336"/>
                  </a:cubicBezTo>
                  <a:lnTo>
                    <a:pt x="2459754" y="2537356"/>
                  </a:lnTo>
                  <a:cubicBezTo>
                    <a:pt x="2459754" y="2552453"/>
                    <a:pt x="2447515" y="2564691"/>
                    <a:pt x="2432418" y="2564691"/>
                  </a:cubicBezTo>
                  <a:lnTo>
                    <a:pt x="27336" y="2564691"/>
                  </a:lnTo>
                  <a:cubicBezTo>
                    <a:pt x="12239" y="2564691"/>
                    <a:pt x="0" y="2552453"/>
                    <a:pt x="0" y="2537356"/>
                  </a:cubicBezTo>
                  <a:lnTo>
                    <a:pt x="0" y="27336"/>
                  </a:lnTo>
                  <a:cubicBezTo>
                    <a:pt x="0" y="12239"/>
                    <a:pt x="12239" y="0"/>
                    <a:pt x="27336" y="0"/>
                  </a:cubicBezTo>
                  <a:close/>
                </a:path>
              </a:pathLst>
            </a:custGeom>
            <a:solidFill>
              <a:srgbClr val="FFFFFF"/>
            </a:solidFill>
          </p:spPr>
          <p:txBody>
            <a:bodyPr/>
            <a:lstStyle/>
            <a:p>
              <a:endParaRPr lang="en-GB"/>
            </a:p>
          </p:txBody>
        </p:sp>
        <p:sp>
          <p:nvSpPr>
            <p:cNvPr id="22" name="TextBox 22"/>
            <p:cNvSpPr txBox="1"/>
            <p:nvPr/>
          </p:nvSpPr>
          <p:spPr>
            <a:xfrm>
              <a:off x="0" y="-38100"/>
              <a:ext cx="2459754" cy="2602791"/>
            </a:xfrm>
            <a:prstGeom prst="rect">
              <a:avLst/>
            </a:prstGeom>
          </p:spPr>
          <p:txBody>
            <a:bodyPr lIns="22448" tIns="22448" rIns="22448" bIns="22448" rtlCol="0" anchor="ctr"/>
            <a:lstStyle/>
            <a:p>
              <a:pPr algn="ctr">
                <a:lnSpc>
                  <a:spcPts val="1113"/>
                </a:lnSpc>
              </a:pPr>
              <a:endParaRPr/>
            </a:p>
          </p:txBody>
        </p:sp>
      </p:grpSp>
      <p:graphicFrame>
        <p:nvGraphicFramePr>
          <p:cNvPr id="23" name="Table 23"/>
          <p:cNvGraphicFramePr>
            <a:graphicFrameLocks noGrp="1"/>
          </p:cNvGraphicFramePr>
          <p:nvPr>
            <p:extLst>
              <p:ext uri="{D42A27DB-BD31-4B8C-83A1-F6EECF244321}">
                <p14:modId xmlns:p14="http://schemas.microsoft.com/office/powerpoint/2010/main" val="759650297"/>
              </p:ext>
            </p:extLst>
          </p:nvPr>
        </p:nvGraphicFramePr>
        <p:xfrm>
          <a:off x="551809" y="12044093"/>
          <a:ext cx="6516381" cy="6376903"/>
        </p:xfrm>
        <a:graphic>
          <a:graphicData uri="http://schemas.openxmlformats.org/drawingml/2006/table">
            <a:tbl>
              <a:tblPr/>
              <a:tblGrid>
                <a:gridCol w="2464624">
                  <a:extLst>
                    <a:ext uri="{9D8B030D-6E8A-4147-A177-3AD203B41FA5}">
                      <a16:colId xmlns:a16="http://schemas.microsoft.com/office/drawing/2014/main" val="20000"/>
                    </a:ext>
                  </a:extLst>
                </a:gridCol>
                <a:gridCol w="1929109">
                  <a:extLst>
                    <a:ext uri="{9D8B030D-6E8A-4147-A177-3AD203B41FA5}">
                      <a16:colId xmlns:a16="http://schemas.microsoft.com/office/drawing/2014/main" val="20001"/>
                    </a:ext>
                  </a:extLst>
                </a:gridCol>
                <a:gridCol w="2122648">
                  <a:extLst>
                    <a:ext uri="{9D8B030D-6E8A-4147-A177-3AD203B41FA5}">
                      <a16:colId xmlns:a16="http://schemas.microsoft.com/office/drawing/2014/main" val="20002"/>
                    </a:ext>
                  </a:extLst>
                </a:gridCol>
              </a:tblGrid>
              <a:tr h="1190749">
                <a:tc>
                  <a:txBody>
                    <a:bodyPr/>
                    <a:lstStyle/>
                    <a:p>
                      <a:pPr algn="ctr">
                        <a:lnSpc>
                          <a:spcPts val="2201"/>
                        </a:lnSpc>
                        <a:defRPr/>
                      </a:pPr>
                      <a:endParaRPr lang="en-US" sz="1100" dirty="0"/>
                    </a:p>
                  </a:txBody>
                  <a:tcPr marL="102352" marR="102352" marT="102352" marB="1023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A8DFF"/>
                    </a:solidFill>
                  </a:tcPr>
                </a:tc>
                <a:tc>
                  <a:txBody>
                    <a:bodyPr/>
                    <a:lstStyle/>
                    <a:p>
                      <a:pPr algn="ctr">
                        <a:lnSpc>
                          <a:spcPts val="2405"/>
                        </a:lnSpc>
                        <a:defRPr/>
                      </a:pPr>
                      <a:r>
                        <a:rPr lang="en-US" sz="1718" b="1">
                          <a:solidFill>
                            <a:srgbClr val="1B1464"/>
                          </a:solidFill>
                          <a:latin typeface="Cera Pro Bold"/>
                          <a:ea typeface="Cera Pro Bold"/>
                          <a:cs typeface="Cera Pro Bold"/>
                          <a:sym typeface="Cera Pro Bold"/>
                        </a:rPr>
                        <a:t>% Increase 2023-24</a:t>
                      </a:r>
                      <a:endParaRPr lang="en-US" sz="1100"/>
                    </a:p>
                  </a:txBody>
                  <a:tcPr marL="102352" marR="102352" marT="102352" marB="102352" anchor="ctr">
                    <a:lnL w="12700" cap="flat" cmpd="sng" algn="ctr">
                      <a:solidFill>
                        <a:schemeClr val="tx1"/>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tcPr>
                </a:tc>
                <a:tc>
                  <a:txBody>
                    <a:bodyPr/>
                    <a:lstStyle/>
                    <a:p>
                      <a:pPr algn="ctr">
                        <a:lnSpc>
                          <a:spcPts val="2405"/>
                        </a:lnSpc>
                        <a:defRPr/>
                      </a:pPr>
                      <a:r>
                        <a:rPr lang="en-US" sz="1718" b="1">
                          <a:solidFill>
                            <a:srgbClr val="1B1464"/>
                          </a:solidFill>
                          <a:latin typeface="Cera Pro Bold"/>
                          <a:ea typeface="Cera Pro Bold"/>
                          <a:cs typeface="Cera Pro Bold"/>
                          <a:sym typeface="Cera Pro Bold"/>
                        </a:rPr>
                        <a:t>% Increase since collecting data (2019)</a:t>
                      </a:r>
                      <a:endParaRPr lang="en-US" sz="1100"/>
                    </a:p>
                  </a:txBody>
                  <a:tcPr marL="102352" marR="102352" marT="102352" marB="102352" anchor="ctr">
                    <a:lnL w="9305"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tcPr>
                </a:tc>
                <a:extLst>
                  <a:ext uri="{0D108BD9-81ED-4DB2-BD59-A6C34878D82A}">
                    <a16:rowId xmlns:a16="http://schemas.microsoft.com/office/drawing/2014/main" val="10000"/>
                  </a:ext>
                </a:extLst>
              </a:tr>
              <a:tr h="2440543">
                <a:tc>
                  <a:txBody>
                    <a:bodyPr/>
                    <a:lstStyle/>
                    <a:p>
                      <a:pPr algn="ctr">
                        <a:lnSpc>
                          <a:spcPts val="2405"/>
                        </a:lnSpc>
                        <a:defRPr/>
                      </a:pPr>
                      <a:r>
                        <a:rPr lang="en-US" sz="1718" b="1" dirty="0">
                          <a:solidFill>
                            <a:srgbClr val="1B1464"/>
                          </a:solidFill>
                          <a:latin typeface="Cera Pro Bold"/>
                          <a:ea typeface="Cera Pro Bold"/>
                          <a:cs typeface="Cera Pro Bold"/>
                          <a:sym typeface="Cera Pro Bold"/>
                        </a:rPr>
                        <a:t>Average number of Tribunals that services gave information/ advice/ support regarding (Levels 1 to 3)</a:t>
                      </a:r>
                      <a:endParaRPr lang="en-US" sz="1100" dirty="0"/>
                    </a:p>
                  </a:txBody>
                  <a:tcPr marL="102352" marR="102352" marT="102352" marB="10235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A8DFF"/>
                    </a:solidFill>
                  </a:tcPr>
                </a:tc>
                <a:tc>
                  <a:txBody>
                    <a:bodyPr/>
                    <a:lstStyle/>
                    <a:p>
                      <a:pPr algn="ctr">
                        <a:lnSpc>
                          <a:spcPts val="2443"/>
                        </a:lnSpc>
                        <a:defRPr/>
                      </a:pPr>
                      <a:r>
                        <a:rPr lang="en-US" sz="1745">
                          <a:solidFill>
                            <a:srgbClr val="1B1464"/>
                          </a:solidFill>
                          <a:latin typeface="Cera Pro"/>
                          <a:ea typeface="Cera Pro"/>
                          <a:cs typeface="Cera Pro"/>
                          <a:sym typeface="Cera Pro"/>
                        </a:rPr>
                        <a:t>24%</a:t>
                      </a:r>
                      <a:endParaRPr lang="en-US" sz="1100"/>
                    </a:p>
                  </a:txBody>
                  <a:tcPr marL="102352" marR="102352" marT="102352" marB="102352" anchor="ctr">
                    <a:lnL w="12700" cap="flat" cmpd="sng" algn="ctr">
                      <a:solidFill>
                        <a:schemeClr val="tx1"/>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solidFill>
                      <a:srgbClr val="FFFFFF"/>
                    </a:solidFill>
                  </a:tcPr>
                </a:tc>
                <a:tc>
                  <a:txBody>
                    <a:bodyPr/>
                    <a:lstStyle/>
                    <a:p>
                      <a:pPr algn="ctr">
                        <a:lnSpc>
                          <a:spcPts val="2443"/>
                        </a:lnSpc>
                        <a:defRPr/>
                      </a:pPr>
                      <a:r>
                        <a:rPr lang="en-US" sz="1745">
                          <a:solidFill>
                            <a:srgbClr val="1B1464"/>
                          </a:solidFill>
                          <a:latin typeface="Cera Pro"/>
                          <a:ea typeface="Cera Pro"/>
                          <a:cs typeface="Cera Pro"/>
                          <a:sym typeface="Cera Pro"/>
                        </a:rPr>
                        <a:t>128%</a:t>
                      </a:r>
                      <a:endParaRPr lang="en-US" sz="1100"/>
                    </a:p>
                  </a:txBody>
                  <a:tcPr marL="102352" marR="102352" marT="102352" marB="102352" anchor="ctr">
                    <a:lnL w="9305"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745611">
                <a:tc>
                  <a:txBody>
                    <a:bodyPr/>
                    <a:lstStyle/>
                    <a:p>
                      <a:pPr algn="ctr">
                        <a:lnSpc>
                          <a:spcPts val="2405"/>
                        </a:lnSpc>
                        <a:defRPr/>
                      </a:pPr>
                      <a:r>
                        <a:rPr lang="en-US" sz="1718" b="1" dirty="0">
                          <a:solidFill>
                            <a:srgbClr val="1B1464"/>
                          </a:solidFill>
                          <a:latin typeface="Cera Pro Bold"/>
                          <a:ea typeface="Cera Pro Bold"/>
                          <a:cs typeface="Cera Pro Bold"/>
                          <a:sym typeface="Cera Pro Bold"/>
                        </a:rPr>
                        <a:t>Average number of Tribunals that services  directly supported/ represented parents and/ or children and young people at (Level 4)</a:t>
                      </a:r>
                      <a:endParaRPr lang="en-US" sz="1100" dirty="0"/>
                    </a:p>
                  </a:txBody>
                  <a:tcPr marL="102352" marR="102352" marT="102352" marB="102352" anchor="ctr">
                    <a:lnL w="9305" cap="flat" cmpd="sng" algn="ctr">
                      <a:solidFill>
                        <a:srgbClr val="1B1464"/>
                      </a:solidFill>
                      <a:prstDash val="solid"/>
                      <a:round/>
                      <a:headEnd type="none" w="med" len="med"/>
                      <a:tailEnd type="none" w="med" len="med"/>
                    </a:lnL>
                    <a:lnR w="0" cap="flat" cmpd="sng" algn="ctr">
                      <a:solidFill>
                        <a:srgbClr val="1B1464"/>
                      </a:solidFill>
                      <a:prstDash val="solid"/>
                      <a:round/>
                      <a:headEnd type="none" w="med" len="med"/>
                      <a:tailEnd type="none" w="med" len="med"/>
                    </a:lnR>
                    <a:lnT w="12700" cap="flat" cmpd="sng" algn="ctr">
                      <a:solidFill>
                        <a:schemeClr val="tx1"/>
                      </a:solidFill>
                      <a:prstDash val="solid"/>
                      <a:round/>
                      <a:headEnd type="none" w="med" len="med"/>
                      <a:tailEnd type="none" w="med" len="med"/>
                    </a:lnT>
                    <a:lnB w="0" cap="flat" cmpd="sng" algn="ctr">
                      <a:solidFill>
                        <a:srgbClr val="1B1464"/>
                      </a:solidFill>
                      <a:prstDash val="solid"/>
                      <a:round/>
                      <a:headEnd type="none" w="med" len="med"/>
                      <a:tailEnd type="none" w="med" len="med"/>
                    </a:lnB>
                    <a:solidFill>
                      <a:srgbClr val="3A8DFF"/>
                    </a:solidFill>
                  </a:tcPr>
                </a:tc>
                <a:tc>
                  <a:txBody>
                    <a:bodyPr/>
                    <a:lstStyle/>
                    <a:p>
                      <a:pPr algn="ctr">
                        <a:lnSpc>
                          <a:spcPts val="2449"/>
                        </a:lnSpc>
                        <a:defRPr/>
                      </a:pPr>
                      <a:r>
                        <a:rPr lang="en-US" sz="1749">
                          <a:solidFill>
                            <a:srgbClr val="1B1464"/>
                          </a:solidFill>
                          <a:latin typeface="Cera Pro"/>
                          <a:ea typeface="Cera Pro"/>
                          <a:cs typeface="Cera Pro"/>
                          <a:sym typeface="Cera Pro"/>
                        </a:rPr>
                        <a:t>9%</a:t>
                      </a:r>
                      <a:endParaRPr lang="en-US" sz="1100"/>
                    </a:p>
                  </a:txBody>
                  <a:tcPr marL="102352" marR="102352" marT="102352" marB="102352" anchor="ctr">
                    <a:lnL w="0"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solidFill>
                      <a:srgbClr val="FFFFFF"/>
                    </a:solidFill>
                  </a:tcPr>
                </a:tc>
                <a:tc>
                  <a:txBody>
                    <a:bodyPr/>
                    <a:lstStyle/>
                    <a:p>
                      <a:pPr algn="ctr">
                        <a:lnSpc>
                          <a:spcPts val="2449"/>
                        </a:lnSpc>
                        <a:defRPr/>
                      </a:pPr>
                      <a:r>
                        <a:rPr lang="en-US" sz="1749" dirty="0">
                          <a:solidFill>
                            <a:srgbClr val="1B1464"/>
                          </a:solidFill>
                          <a:latin typeface="Cera Pro"/>
                          <a:ea typeface="Cera Pro"/>
                          <a:cs typeface="Cera Pro"/>
                          <a:sym typeface="Cera Pro"/>
                        </a:rPr>
                        <a:t>200%</a:t>
                      </a:r>
                      <a:endParaRPr lang="en-US" sz="1100" dirty="0"/>
                    </a:p>
                  </a:txBody>
                  <a:tcPr marL="102352" marR="102352" marT="102352" marB="102352" anchor="ctr">
                    <a:lnL w="9305" cap="flat" cmpd="sng" algn="ctr">
                      <a:solidFill>
                        <a:srgbClr val="1B1464"/>
                      </a:solidFill>
                      <a:prstDash val="solid"/>
                      <a:round/>
                      <a:headEnd type="none" w="med" len="med"/>
                      <a:tailEnd type="none" w="med" len="med"/>
                    </a:lnL>
                    <a:lnR w="9305" cap="flat" cmpd="sng" algn="ctr">
                      <a:solidFill>
                        <a:srgbClr val="1B1464"/>
                      </a:solidFill>
                      <a:prstDash val="solid"/>
                      <a:round/>
                      <a:headEnd type="none" w="med" len="med"/>
                      <a:tailEnd type="none" w="med" len="med"/>
                    </a:lnR>
                    <a:lnT w="9305" cap="flat" cmpd="sng" algn="ctr">
                      <a:solidFill>
                        <a:srgbClr val="1B1464"/>
                      </a:solidFill>
                      <a:prstDash val="solid"/>
                      <a:round/>
                      <a:headEnd type="none" w="med" len="med"/>
                      <a:tailEnd type="none" w="med" len="med"/>
                    </a:lnT>
                    <a:lnB w="930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grpSp>
        <p:nvGrpSpPr>
          <p:cNvPr id="24" name="Group 24"/>
          <p:cNvGrpSpPr/>
          <p:nvPr/>
        </p:nvGrpSpPr>
        <p:grpSpPr>
          <a:xfrm>
            <a:off x="5828379" y="2741017"/>
            <a:ext cx="1569907" cy="1569907"/>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8DFF"/>
            </a:solidFill>
          </p:spPr>
          <p:txBody>
            <a:bodyPr/>
            <a:lstStyle/>
            <a:p>
              <a:endParaRPr lang="en-GB"/>
            </a:p>
          </p:txBody>
        </p:sp>
        <p:sp>
          <p:nvSpPr>
            <p:cNvPr id="26" name="TextBox 26"/>
            <p:cNvSpPr txBox="1"/>
            <p:nvPr/>
          </p:nvSpPr>
          <p:spPr>
            <a:xfrm>
              <a:off x="76200" y="19050"/>
              <a:ext cx="660400" cy="717550"/>
            </a:xfrm>
            <a:prstGeom prst="rect">
              <a:avLst/>
            </a:prstGeom>
          </p:spPr>
          <p:txBody>
            <a:bodyPr lIns="50800" tIns="50800" rIns="50800" bIns="50800" rtlCol="0" anchor="ctr"/>
            <a:lstStyle/>
            <a:p>
              <a:pPr algn="ctr">
                <a:lnSpc>
                  <a:spcPts val="2267"/>
                </a:lnSpc>
              </a:pPr>
              <a:r>
                <a:rPr lang="en-US" sz="1619" b="1" u="sng">
                  <a:solidFill>
                    <a:srgbClr val="1B1464"/>
                  </a:solidFill>
                  <a:latin typeface="Cera Round Pro Bold"/>
                  <a:ea typeface="Cera Round Pro Bold"/>
                  <a:cs typeface="Cera Round Pro Bold"/>
                  <a:sym typeface="Cera Round Pro Bold"/>
                </a:rPr>
                <a:t>Click here for </a:t>
              </a:r>
              <a:r>
                <a:rPr lang="en-US" sz="1619" b="1" u="sng">
                  <a:solidFill>
                    <a:srgbClr val="1B1464"/>
                  </a:solidFill>
                  <a:latin typeface="Cera Round Pro Bold"/>
                  <a:ea typeface="Cera Round Pro Bold"/>
                  <a:cs typeface="Cera Round Pro Bold"/>
                  <a:sym typeface="Cera Round Pro Bold"/>
                  <a:hlinkClick r:id="rId9" tooltip="https://councilfordisabledchildren.org.uk/resources/all-resources/filter/inclusion-send/sendias-services-intervention-levels-guidance"/>
                </a:rPr>
                <a:t>Intervention Guidance</a:t>
              </a:r>
            </a:p>
          </p:txBody>
        </p:sp>
      </p:grpSp>
      <p:sp>
        <p:nvSpPr>
          <p:cNvPr id="27" name="Freeform 27"/>
          <p:cNvSpPr/>
          <p:nvPr/>
        </p:nvSpPr>
        <p:spPr>
          <a:xfrm>
            <a:off x="220981" y="381211"/>
            <a:ext cx="2449055" cy="542874"/>
          </a:xfrm>
          <a:custGeom>
            <a:avLst/>
            <a:gdLst/>
            <a:ahLst/>
            <a:cxnLst/>
            <a:rect l="l" t="t" r="r" b="b"/>
            <a:pathLst>
              <a:path w="2449055" h="542874">
                <a:moveTo>
                  <a:pt x="0" y="0"/>
                </a:moveTo>
                <a:lnTo>
                  <a:pt x="2449055" y="0"/>
                </a:lnTo>
                <a:lnTo>
                  <a:pt x="2449055" y="542874"/>
                </a:lnTo>
                <a:lnTo>
                  <a:pt x="0" y="542874"/>
                </a:lnTo>
                <a:lnTo>
                  <a:pt x="0" y="0"/>
                </a:lnTo>
                <a:close/>
              </a:path>
            </a:pathLst>
          </a:custGeom>
          <a:blipFill>
            <a:blip r:embed="rId10"/>
            <a:stretch>
              <a:fillRect/>
            </a:stretch>
          </a:blipFill>
        </p:spPr>
        <p:txBody>
          <a:bodyPr/>
          <a:lstStyle/>
          <a:p>
            <a:endParaRPr lang="en-GB"/>
          </a:p>
        </p:txBody>
      </p:sp>
      <p:sp>
        <p:nvSpPr>
          <p:cNvPr id="28" name="Freeform 28"/>
          <p:cNvSpPr/>
          <p:nvPr/>
        </p:nvSpPr>
        <p:spPr>
          <a:xfrm rot="10641765">
            <a:off x="5376088" y="-2405927"/>
            <a:ext cx="4265500" cy="4130305"/>
          </a:xfrm>
          <a:custGeom>
            <a:avLst/>
            <a:gdLst/>
            <a:ahLst/>
            <a:cxnLst/>
            <a:rect l="l" t="t" r="r" b="b"/>
            <a:pathLst>
              <a:path w="4265500" h="4130305">
                <a:moveTo>
                  <a:pt x="0" y="0"/>
                </a:moveTo>
                <a:lnTo>
                  <a:pt x="4265501" y="0"/>
                </a:lnTo>
                <a:lnTo>
                  <a:pt x="4265501" y="4130306"/>
                </a:lnTo>
                <a:lnTo>
                  <a:pt x="0" y="4130306"/>
                </a:lnTo>
                <a:lnTo>
                  <a:pt x="0" y="0"/>
                </a:lnTo>
                <a:close/>
              </a:path>
            </a:pathLst>
          </a:custGeom>
          <a:blipFill>
            <a:blip r:embed="rId11"/>
            <a:stretch>
              <a:fillRect/>
            </a:stretch>
          </a:blipFill>
        </p:spPr>
        <p:txBody>
          <a:bodyPr/>
          <a:lstStyle/>
          <a:p>
            <a:endParaRPr lang="en-GB"/>
          </a:p>
        </p:txBody>
      </p:sp>
      <p:sp>
        <p:nvSpPr>
          <p:cNvPr id="29" name="Freeform 29"/>
          <p:cNvSpPr/>
          <p:nvPr/>
        </p:nvSpPr>
        <p:spPr>
          <a:xfrm rot="1038364">
            <a:off x="6546351" y="4137701"/>
            <a:ext cx="471444" cy="471444"/>
          </a:xfrm>
          <a:custGeom>
            <a:avLst/>
            <a:gdLst/>
            <a:ahLst/>
            <a:cxnLst/>
            <a:rect l="l" t="t" r="r" b="b"/>
            <a:pathLst>
              <a:path w="471444" h="471444">
                <a:moveTo>
                  <a:pt x="0" y="0"/>
                </a:moveTo>
                <a:lnTo>
                  <a:pt x="471444" y="0"/>
                </a:lnTo>
                <a:lnTo>
                  <a:pt x="471444" y="471443"/>
                </a:lnTo>
                <a:lnTo>
                  <a:pt x="0" y="47144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30" name="TextBox 30"/>
          <p:cNvSpPr txBox="1"/>
          <p:nvPr/>
        </p:nvSpPr>
        <p:spPr>
          <a:xfrm>
            <a:off x="2089853" y="9774551"/>
            <a:ext cx="647406" cy="300448"/>
          </a:xfrm>
          <a:prstGeom prst="rect">
            <a:avLst/>
          </a:prstGeom>
        </p:spPr>
        <p:txBody>
          <a:bodyPr lIns="0" tIns="0" rIns="0" bIns="0" rtlCol="0" anchor="t">
            <a:spAutoFit/>
          </a:bodyPr>
          <a:lstStyle/>
          <a:p>
            <a:pPr marL="0" lvl="0" indent="0" algn="ctr">
              <a:lnSpc>
                <a:spcPts val="2267"/>
              </a:lnSpc>
              <a:spcBef>
                <a:spcPct val="0"/>
              </a:spcBef>
            </a:pPr>
            <a:r>
              <a:rPr lang="en-US" sz="1619">
                <a:solidFill>
                  <a:srgbClr val="1B1464"/>
                </a:solidFill>
                <a:latin typeface="Cera Pro"/>
                <a:ea typeface="Cera Pro"/>
                <a:cs typeface="Cera Pro"/>
                <a:sym typeface="Cera Pro"/>
              </a:rPr>
              <a:t>4</a:t>
            </a:r>
          </a:p>
        </p:txBody>
      </p:sp>
      <p:sp>
        <p:nvSpPr>
          <p:cNvPr id="31" name="TextBox 31"/>
          <p:cNvSpPr txBox="1"/>
          <p:nvPr/>
        </p:nvSpPr>
        <p:spPr>
          <a:xfrm>
            <a:off x="3381768" y="9454510"/>
            <a:ext cx="647406" cy="300448"/>
          </a:xfrm>
          <a:prstGeom prst="rect">
            <a:avLst/>
          </a:prstGeom>
        </p:spPr>
        <p:txBody>
          <a:bodyPr lIns="0" tIns="0" rIns="0" bIns="0" rtlCol="0" anchor="t">
            <a:spAutoFit/>
          </a:bodyPr>
          <a:lstStyle/>
          <a:p>
            <a:pPr marL="0" lvl="0" indent="0" algn="ctr">
              <a:lnSpc>
                <a:spcPts val="2267"/>
              </a:lnSpc>
              <a:spcBef>
                <a:spcPct val="0"/>
              </a:spcBef>
            </a:pPr>
            <a:r>
              <a:rPr lang="en-US" sz="1619">
                <a:solidFill>
                  <a:srgbClr val="1B1464"/>
                </a:solidFill>
                <a:latin typeface="Cera Pro"/>
                <a:ea typeface="Cera Pro"/>
                <a:cs typeface="Cera Pro"/>
                <a:sym typeface="Cera Pro"/>
              </a:rPr>
              <a:t>11</a:t>
            </a:r>
          </a:p>
        </p:txBody>
      </p:sp>
      <p:sp>
        <p:nvSpPr>
          <p:cNvPr id="32" name="TextBox 32"/>
          <p:cNvSpPr txBox="1"/>
          <p:nvPr/>
        </p:nvSpPr>
        <p:spPr>
          <a:xfrm>
            <a:off x="4635918" y="9459193"/>
            <a:ext cx="647406" cy="295765"/>
          </a:xfrm>
          <a:prstGeom prst="rect">
            <a:avLst/>
          </a:prstGeom>
        </p:spPr>
        <p:txBody>
          <a:bodyPr lIns="0" tIns="0" rIns="0" bIns="0" rtlCol="0" anchor="t">
            <a:spAutoFit/>
          </a:bodyPr>
          <a:lstStyle/>
          <a:p>
            <a:pPr algn="ctr">
              <a:lnSpc>
                <a:spcPts val="2267"/>
              </a:lnSpc>
              <a:spcBef>
                <a:spcPct val="0"/>
              </a:spcBef>
            </a:pPr>
            <a:r>
              <a:rPr lang="en-US" sz="1619">
                <a:solidFill>
                  <a:srgbClr val="1B1464"/>
                </a:solidFill>
                <a:latin typeface="Cera Pro"/>
                <a:ea typeface="Cera Pro"/>
                <a:cs typeface="Cera Pro"/>
                <a:sym typeface="Cera Pro"/>
              </a:rPr>
              <a:t>11</a:t>
            </a:r>
          </a:p>
        </p:txBody>
      </p:sp>
      <p:sp>
        <p:nvSpPr>
          <p:cNvPr id="33" name="TextBox 33"/>
          <p:cNvSpPr txBox="1"/>
          <p:nvPr/>
        </p:nvSpPr>
        <p:spPr>
          <a:xfrm>
            <a:off x="5912571" y="9429548"/>
            <a:ext cx="647406" cy="295763"/>
          </a:xfrm>
          <a:prstGeom prst="rect">
            <a:avLst/>
          </a:prstGeom>
        </p:spPr>
        <p:txBody>
          <a:bodyPr lIns="0" tIns="0" rIns="0" bIns="0" rtlCol="0" anchor="t">
            <a:spAutoFit/>
          </a:bodyPr>
          <a:lstStyle/>
          <a:p>
            <a:pPr algn="ctr">
              <a:lnSpc>
                <a:spcPts val="2267"/>
              </a:lnSpc>
              <a:spcBef>
                <a:spcPct val="0"/>
              </a:spcBef>
            </a:pPr>
            <a:r>
              <a:rPr lang="en-US" sz="1619">
                <a:solidFill>
                  <a:srgbClr val="1B1464"/>
                </a:solidFill>
                <a:latin typeface="Cera Pro"/>
                <a:ea typeface="Cera Pro"/>
                <a:cs typeface="Cera Pro"/>
                <a:sym typeface="Cera Pro"/>
              </a:rPr>
              <a:t>12</a:t>
            </a:r>
          </a:p>
        </p:txBody>
      </p:sp>
      <p:sp>
        <p:nvSpPr>
          <p:cNvPr id="34" name="TextBox 34"/>
          <p:cNvSpPr txBox="1"/>
          <p:nvPr/>
        </p:nvSpPr>
        <p:spPr>
          <a:xfrm>
            <a:off x="4091616" y="6884364"/>
            <a:ext cx="647406" cy="300446"/>
          </a:xfrm>
          <a:prstGeom prst="rect">
            <a:avLst/>
          </a:prstGeom>
        </p:spPr>
        <p:txBody>
          <a:bodyPr lIns="0" tIns="0" rIns="0" bIns="0" rtlCol="0" anchor="t">
            <a:spAutoFit/>
          </a:bodyPr>
          <a:lstStyle/>
          <a:p>
            <a:pPr marL="0" lvl="0" indent="0" algn="ctr">
              <a:lnSpc>
                <a:spcPts val="2267"/>
              </a:lnSpc>
              <a:spcBef>
                <a:spcPct val="0"/>
              </a:spcBef>
            </a:pPr>
            <a:r>
              <a:rPr lang="en-US" sz="1619">
                <a:solidFill>
                  <a:srgbClr val="1B1464"/>
                </a:solidFill>
                <a:latin typeface="Cera Pro"/>
                <a:ea typeface="Cera Pro"/>
                <a:cs typeface="Cera Pro"/>
                <a:sym typeface="Cera Pro"/>
              </a:rPr>
              <a:t>73</a:t>
            </a:r>
          </a:p>
        </p:txBody>
      </p:sp>
      <p:sp>
        <p:nvSpPr>
          <p:cNvPr id="35" name="TextBox 35"/>
          <p:cNvSpPr txBox="1"/>
          <p:nvPr/>
        </p:nvSpPr>
        <p:spPr>
          <a:xfrm>
            <a:off x="2837465" y="7299300"/>
            <a:ext cx="647406" cy="300446"/>
          </a:xfrm>
          <a:prstGeom prst="rect">
            <a:avLst/>
          </a:prstGeom>
        </p:spPr>
        <p:txBody>
          <a:bodyPr lIns="0" tIns="0" rIns="0" bIns="0" rtlCol="0" anchor="t">
            <a:spAutoFit/>
          </a:bodyPr>
          <a:lstStyle/>
          <a:p>
            <a:pPr marL="0" lvl="0" indent="0" algn="ctr">
              <a:lnSpc>
                <a:spcPts val="2267"/>
              </a:lnSpc>
              <a:spcBef>
                <a:spcPct val="0"/>
              </a:spcBef>
            </a:pPr>
            <a:r>
              <a:rPr lang="en-US" sz="1619">
                <a:solidFill>
                  <a:srgbClr val="1B1464"/>
                </a:solidFill>
                <a:latin typeface="Cera Pro"/>
                <a:ea typeface="Cera Pro"/>
                <a:cs typeface="Cera Pro"/>
                <a:sym typeface="Cera Pro"/>
              </a:rPr>
              <a:t>64</a:t>
            </a:r>
          </a:p>
        </p:txBody>
      </p:sp>
      <p:sp>
        <p:nvSpPr>
          <p:cNvPr id="36" name="TextBox 36"/>
          <p:cNvSpPr txBox="1"/>
          <p:nvPr/>
        </p:nvSpPr>
        <p:spPr>
          <a:xfrm>
            <a:off x="1512790" y="8268931"/>
            <a:ext cx="647406" cy="584889"/>
          </a:xfrm>
          <a:prstGeom prst="rect">
            <a:avLst/>
          </a:prstGeom>
        </p:spPr>
        <p:txBody>
          <a:bodyPr lIns="0" tIns="0" rIns="0" bIns="0" rtlCol="0" anchor="t">
            <a:spAutoFit/>
          </a:bodyPr>
          <a:lstStyle/>
          <a:p>
            <a:pPr algn="ctr">
              <a:lnSpc>
                <a:spcPts val="2267"/>
              </a:lnSpc>
            </a:pPr>
            <a:r>
              <a:rPr lang="en-US" sz="1619">
                <a:solidFill>
                  <a:srgbClr val="1B1464"/>
                </a:solidFill>
                <a:latin typeface="Cera Pro"/>
                <a:ea typeface="Cera Pro"/>
                <a:cs typeface="Cera Pro"/>
                <a:sym typeface="Cera Pro"/>
              </a:rPr>
              <a:t>40</a:t>
            </a:r>
          </a:p>
          <a:p>
            <a:pPr marL="0" lvl="0" indent="0" algn="ctr">
              <a:lnSpc>
                <a:spcPts val="2267"/>
              </a:lnSpc>
              <a:spcBef>
                <a:spcPct val="0"/>
              </a:spcBef>
            </a:pPr>
            <a:endParaRPr lang="en-US" sz="1619">
              <a:solidFill>
                <a:srgbClr val="1B1464"/>
              </a:solidFill>
              <a:latin typeface="Cera Pro"/>
              <a:ea typeface="Cera Pro"/>
              <a:cs typeface="Cera Pro"/>
              <a:sym typeface="Cera Pro"/>
            </a:endParaRPr>
          </a:p>
        </p:txBody>
      </p:sp>
      <p:sp>
        <p:nvSpPr>
          <p:cNvPr id="37" name="TextBox 37"/>
          <p:cNvSpPr txBox="1"/>
          <p:nvPr/>
        </p:nvSpPr>
        <p:spPr>
          <a:xfrm>
            <a:off x="1581379" y="2415348"/>
            <a:ext cx="3713427" cy="865117"/>
          </a:xfrm>
          <a:prstGeom prst="rect">
            <a:avLst/>
          </a:prstGeom>
        </p:spPr>
        <p:txBody>
          <a:bodyPr lIns="0" tIns="0" rIns="0" bIns="0" rtlCol="0" anchor="t">
            <a:spAutoFit/>
          </a:bodyPr>
          <a:lstStyle/>
          <a:p>
            <a:pPr algn="just">
              <a:lnSpc>
                <a:spcPts val="2267"/>
              </a:lnSpc>
              <a:spcBef>
                <a:spcPct val="0"/>
              </a:spcBef>
            </a:pPr>
            <a:r>
              <a:rPr lang="en-US" sz="1619">
                <a:solidFill>
                  <a:srgbClr val="1B1464"/>
                </a:solidFill>
                <a:latin typeface="Cera Pro"/>
                <a:ea typeface="Cera Pro"/>
                <a:cs typeface="Cera Pro"/>
                <a:sym typeface="Cera Pro"/>
              </a:rPr>
              <a:t>Average number of Tribunals that Services gave information/ advice/ support on (Intervention Levels 1 to 3.</a:t>
            </a:r>
          </a:p>
        </p:txBody>
      </p:sp>
      <p:sp>
        <p:nvSpPr>
          <p:cNvPr id="38" name="TextBox 38"/>
          <p:cNvSpPr txBox="1"/>
          <p:nvPr/>
        </p:nvSpPr>
        <p:spPr>
          <a:xfrm>
            <a:off x="1581379" y="3510921"/>
            <a:ext cx="4019305" cy="1148154"/>
          </a:xfrm>
          <a:prstGeom prst="rect">
            <a:avLst/>
          </a:prstGeom>
        </p:spPr>
        <p:txBody>
          <a:bodyPr lIns="0" tIns="0" rIns="0" bIns="0" rtlCol="0" anchor="t">
            <a:spAutoFit/>
          </a:bodyPr>
          <a:lstStyle/>
          <a:p>
            <a:pPr algn="l">
              <a:lnSpc>
                <a:spcPts val="2267"/>
              </a:lnSpc>
              <a:spcBef>
                <a:spcPct val="0"/>
              </a:spcBef>
            </a:pPr>
            <a:r>
              <a:rPr lang="en-US" sz="1619">
                <a:solidFill>
                  <a:srgbClr val="1B1464"/>
                </a:solidFill>
                <a:latin typeface="Cera Pro"/>
                <a:ea typeface="Cera Pro"/>
                <a:cs typeface="Cera Pro"/>
                <a:sym typeface="Cera Pro"/>
              </a:rPr>
              <a:t>Average number of Tribunals that services directly supported/ represented parents and/ or children and young people at (Intervention Level 4).</a:t>
            </a:r>
          </a:p>
        </p:txBody>
      </p:sp>
      <p:sp>
        <p:nvSpPr>
          <p:cNvPr id="39" name="TextBox 39"/>
          <p:cNvSpPr txBox="1"/>
          <p:nvPr/>
        </p:nvSpPr>
        <p:spPr>
          <a:xfrm>
            <a:off x="5368203" y="6160226"/>
            <a:ext cx="647406" cy="300446"/>
          </a:xfrm>
          <a:prstGeom prst="rect">
            <a:avLst/>
          </a:prstGeom>
        </p:spPr>
        <p:txBody>
          <a:bodyPr lIns="0" tIns="0" rIns="0" bIns="0" rtlCol="0" anchor="t">
            <a:spAutoFit/>
          </a:bodyPr>
          <a:lstStyle/>
          <a:p>
            <a:pPr marL="0" lvl="0" indent="0" algn="ctr">
              <a:lnSpc>
                <a:spcPts val="2267"/>
              </a:lnSpc>
              <a:spcBef>
                <a:spcPct val="0"/>
              </a:spcBef>
            </a:pPr>
            <a:r>
              <a:rPr lang="en-US" sz="1619">
                <a:solidFill>
                  <a:srgbClr val="1B1464"/>
                </a:solidFill>
                <a:latin typeface="Cera Pro"/>
                <a:ea typeface="Cera Pro"/>
                <a:cs typeface="Cera Pro"/>
                <a:sym typeface="Cera Pro"/>
              </a:rPr>
              <a:t>91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grpSp>
        <p:nvGrpSpPr>
          <p:cNvPr id="2" name="Group 2"/>
          <p:cNvGrpSpPr/>
          <p:nvPr/>
        </p:nvGrpSpPr>
        <p:grpSpPr>
          <a:xfrm>
            <a:off x="685200" y="1748772"/>
            <a:ext cx="6172800" cy="2289321"/>
            <a:chOff x="0" y="0"/>
            <a:chExt cx="2352584" cy="872508"/>
          </a:xfrm>
        </p:grpSpPr>
        <p:sp>
          <p:nvSpPr>
            <p:cNvPr id="3" name="Freeform 3"/>
            <p:cNvSpPr/>
            <p:nvPr/>
          </p:nvSpPr>
          <p:spPr>
            <a:xfrm>
              <a:off x="0" y="0"/>
              <a:ext cx="2352584" cy="872508"/>
            </a:xfrm>
            <a:custGeom>
              <a:avLst/>
              <a:gdLst/>
              <a:ahLst/>
              <a:cxnLst/>
              <a:rect l="l" t="t" r="r" b="b"/>
              <a:pathLst>
                <a:path w="2352584" h="872508">
                  <a:moveTo>
                    <a:pt x="44203" y="0"/>
                  </a:moveTo>
                  <a:lnTo>
                    <a:pt x="2308381" y="0"/>
                  </a:lnTo>
                  <a:cubicBezTo>
                    <a:pt x="2320104" y="0"/>
                    <a:pt x="2331347" y="4657"/>
                    <a:pt x="2339637" y="12947"/>
                  </a:cubicBezTo>
                  <a:cubicBezTo>
                    <a:pt x="2347926" y="21236"/>
                    <a:pt x="2352584" y="32479"/>
                    <a:pt x="2352584" y="44203"/>
                  </a:cubicBezTo>
                  <a:lnTo>
                    <a:pt x="2352584" y="828306"/>
                  </a:lnTo>
                  <a:cubicBezTo>
                    <a:pt x="2352584" y="840029"/>
                    <a:pt x="2347926" y="851272"/>
                    <a:pt x="2339637" y="859562"/>
                  </a:cubicBezTo>
                  <a:cubicBezTo>
                    <a:pt x="2331347" y="867851"/>
                    <a:pt x="2320104" y="872508"/>
                    <a:pt x="2308381" y="872508"/>
                  </a:cubicBezTo>
                  <a:lnTo>
                    <a:pt x="44203" y="872508"/>
                  </a:lnTo>
                  <a:cubicBezTo>
                    <a:pt x="32479" y="872508"/>
                    <a:pt x="21236" y="867851"/>
                    <a:pt x="12947" y="859562"/>
                  </a:cubicBezTo>
                  <a:cubicBezTo>
                    <a:pt x="4657" y="851272"/>
                    <a:pt x="0" y="840029"/>
                    <a:pt x="0" y="828306"/>
                  </a:cubicBezTo>
                  <a:lnTo>
                    <a:pt x="0" y="44203"/>
                  </a:lnTo>
                  <a:cubicBezTo>
                    <a:pt x="0" y="32479"/>
                    <a:pt x="4657" y="21236"/>
                    <a:pt x="12947" y="12947"/>
                  </a:cubicBezTo>
                  <a:cubicBezTo>
                    <a:pt x="21236" y="4657"/>
                    <a:pt x="32479" y="0"/>
                    <a:pt x="44203" y="0"/>
                  </a:cubicBezTo>
                  <a:close/>
                </a:path>
              </a:pathLst>
            </a:custGeom>
            <a:solidFill>
              <a:srgbClr val="FFBF00"/>
            </a:solidFill>
          </p:spPr>
          <p:txBody>
            <a:bodyPr/>
            <a:lstStyle/>
            <a:p>
              <a:endParaRPr lang="en-GB"/>
            </a:p>
          </p:txBody>
        </p:sp>
        <p:sp>
          <p:nvSpPr>
            <p:cNvPr id="4" name="TextBox 4"/>
            <p:cNvSpPr txBox="1"/>
            <p:nvPr/>
          </p:nvSpPr>
          <p:spPr>
            <a:xfrm>
              <a:off x="0" y="-57150"/>
              <a:ext cx="2352584" cy="929658"/>
            </a:xfrm>
            <a:prstGeom prst="rect">
              <a:avLst/>
            </a:prstGeom>
          </p:spPr>
          <p:txBody>
            <a:bodyPr lIns="35105" tIns="35105" rIns="35105" bIns="35105" rtlCol="0" anchor="ctr"/>
            <a:lstStyle/>
            <a:p>
              <a:pPr algn="l">
                <a:lnSpc>
                  <a:spcPts val="1934"/>
                </a:lnSpc>
              </a:pPr>
              <a:endParaRPr/>
            </a:p>
            <a:p>
              <a:pPr algn="l">
                <a:lnSpc>
                  <a:spcPts val="1934"/>
                </a:lnSpc>
              </a:pPr>
              <a:endParaRPr/>
            </a:p>
            <a:p>
              <a:pPr algn="l">
                <a:lnSpc>
                  <a:spcPts val="1934"/>
                </a:lnSpc>
              </a:pPr>
              <a:endParaRPr/>
            </a:p>
          </p:txBody>
        </p:sp>
      </p:grpSp>
      <p:sp>
        <p:nvSpPr>
          <p:cNvPr id="5" name="Freeform 5"/>
          <p:cNvSpPr/>
          <p:nvPr/>
        </p:nvSpPr>
        <p:spPr>
          <a:xfrm>
            <a:off x="1052103" y="2109450"/>
            <a:ext cx="1404565" cy="1358917"/>
          </a:xfrm>
          <a:custGeom>
            <a:avLst/>
            <a:gdLst/>
            <a:ahLst/>
            <a:cxnLst/>
            <a:rect l="l" t="t" r="r" b="b"/>
            <a:pathLst>
              <a:path w="1404565" h="1358917">
                <a:moveTo>
                  <a:pt x="0" y="0"/>
                </a:moveTo>
                <a:lnTo>
                  <a:pt x="1404565" y="0"/>
                </a:lnTo>
                <a:lnTo>
                  <a:pt x="1404565" y="1358916"/>
                </a:lnTo>
                <a:lnTo>
                  <a:pt x="0" y="13589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6" name="Group 6"/>
          <p:cNvGrpSpPr/>
          <p:nvPr/>
        </p:nvGrpSpPr>
        <p:grpSpPr>
          <a:xfrm>
            <a:off x="621067" y="4796131"/>
            <a:ext cx="6482656" cy="5196477"/>
            <a:chOff x="0" y="0"/>
            <a:chExt cx="2470676" cy="1980486"/>
          </a:xfrm>
        </p:grpSpPr>
        <p:sp>
          <p:nvSpPr>
            <p:cNvPr id="7" name="Freeform 7"/>
            <p:cNvSpPr/>
            <p:nvPr/>
          </p:nvSpPr>
          <p:spPr>
            <a:xfrm>
              <a:off x="0" y="0"/>
              <a:ext cx="2470677" cy="1980486"/>
            </a:xfrm>
            <a:custGeom>
              <a:avLst/>
              <a:gdLst/>
              <a:ahLst/>
              <a:cxnLst/>
              <a:rect l="l" t="t" r="r" b="b"/>
              <a:pathLst>
                <a:path w="2470677" h="1980486">
                  <a:moveTo>
                    <a:pt x="42090" y="0"/>
                  </a:moveTo>
                  <a:lnTo>
                    <a:pt x="2428587" y="0"/>
                  </a:lnTo>
                  <a:cubicBezTo>
                    <a:pt x="2439750" y="0"/>
                    <a:pt x="2450455" y="4434"/>
                    <a:pt x="2458349" y="12328"/>
                  </a:cubicBezTo>
                  <a:cubicBezTo>
                    <a:pt x="2466242" y="20221"/>
                    <a:pt x="2470677" y="30927"/>
                    <a:pt x="2470677" y="42090"/>
                  </a:cubicBezTo>
                  <a:lnTo>
                    <a:pt x="2470677" y="1938397"/>
                  </a:lnTo>
                  <a:cubicBezTo>
                    <a:pt x="2470677" y="1949560"/>
                    <a:pt x="2466242" y="1960265"/>
                    <a:pt x="2458349" y="1968159"/>
                  </a:cubicBezTo>
                  <a:cubicBezTo>
                    <a:pt x="2450455" y="1976052"/>
                    <a:pt x="2439750" y="1980486"/>
                    <a:pt x="2428587" y="1980486"/>
                  </a:cubicBezTo>
                  <a:lnTo>
                    <a:pt x="42090" y="1980486"/>
                  </a:lnTo>
                  <a:cubicBezTo>
                    <a:pt x="30927" y="1980486"/>
                    <a:pt x="20221" y="1976052"/>
                    <a:pt x="12328" y="1968159"/>
                  </a:cubicBezTo>
                  <a:cubicBezTo>
                    <a:pt x="4434" y="1960265"/>
                    <a:pt x="0" y="1949560"/>
                    <a:pt x="0" y="1938397"/>
                  </a:cubicBezTo>
                  <a:lnTo>
                    <a:pt x="0" y="42090"/>
                  </a:lnTo>
                  <a:cubicBezTo>
                    <a:pt x="0" y="30927"/>
                    <a:pt x="4434" y="20221"/>
                    <a:pt x="12328" y="12328"/>
                  </a:cubicBezTo>
                  <a:cubicBezTo>
                    <a:pt x="20221" y="4434"/>
                    <a:pt x="30927" y="0"/>
                    <a:pt x="42090" y="0"/>
                  </a:cubicBezTo>
                  <a:close/>
                </a:path>
              </a:pathLst>
            </a:custGeom>
            <a:solidFill>
              <a:srgbClr val="FFFFFF"/>
            </a:solidFill>
          </p:spPr>
          <p:txBody>
            <a:bodyPr/>
            <a:lstStyle/>
            <a:p>
              <a:endParaRPr lang="en-GB"/>
            </a:p>
          </p:txBody>
        </p:sp>
        <p:sp>
          <p:nvSpPr>
            <p:cNvPr id="8" name="TextBox 8"/>
            <p:cNvSpPr txBox="1"/>
            <p:nvPr/>
          </p:nvSpPr>
          <p:spPr>
            <a:xfrm>
              <a:off x="0" y="-57150"/>
              <a:ext cx="2470676" cy="2037636"/>
            </a:xfrm>
            <a:prstGeom prst="rect">
              <a:avLst/>
            </a:prstGeom>
          </p:spPr>
          <p:txBody>
            <a:bodyPr lIns="35105" tIns="35105" rIns="35105" bIns="35105" rtlCol="0" anchor="ctr"/>
            <a:lstStyle/>
            <a:p>
              <a:pPr algn="l">
                <a:lnSpc>
                  <a:spcPts val="1934"/>
                </a:lnSpc>
              </a:pPr>
              <a:endParaRPr/>
            </a:p>
            <a:p>
              <a:pPr algn="l">
                <a:lnSpc>
                  <a:spcPts val="1934"/>
                </a:lnSpc>
              </a:pPr>
              <a:endParaRPr/>
            </a:p>
            <a:p>
              <a:pPr algn="l">
                <a:lnSpc>
                  <a:spcPts val="1934"/>
                </a:lnSpc>
              </a:pPr>
              <a:endParaRPr/>
            </a:p>
          </p:txBody>
        </p:sp>
      </p:grpSp>
      <p:grpSp>
        <p:nvGrpSpPr>
          <p:cNvPr id="9" name="Group 9"/>
          <p:cNvGrpSpPr/>
          <p:nvPr/>
        </p:nvGrpSpPr>
        <p:grpSpPr>
          <a:xfrm>
            <a:off x="852746" y="6550788"/>
            <a:ext cx="2661254" cy="266125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F00"/>
            </a:solidFill>
          </p:spPr>
          <p:txBody>
            <a:bodyPr/>
            <a:lstStyle/>
            <a:p>
              <a:endParaRPr lang="en-GB"/>
            </a:p>
          </p:txBody>
        </p:sp>
        <p:sp>
          <p:nvSpPr>
            <p:cNvPr id="11" name="TextBox 11"/>
            <p:cNvSpPr txBox="1"/>
            <p:nvPr/>
          </p:nvSpPr>
          <p:spPr>
            <a:xfrm>
              <a:off x="76200" y="9525"/>
              <a:ext cx="660400" cy="727075"/>
            </a:xfrm>
            <a:prstGeom prst="rect">
              <a:avLst/>
            </a:prstGeom>
          </p:spPr>
          <p:txBody>
            <a:bodyPr lIns="50800" tIns="50800" rIns="50800" bIns="50800" rtlCol="0" anchor="ctr"/>
            <a:lstStyle/>
            <a:p>
              <a:pPr algn="ctr">
                <a:lnSpc>
                  <a:spcPts val="2239"/>
                </a:lnSpc>
              </a:pPr>
              <a:endParaRPr/>
            </a:p>
          </p:txBody>
        </p:sp>
      </p:grpSp>
      <p:grpSp>
        <p:nvGrpSpPr>
          <p:cNvPr id="12" name="Group 12"/>
          <p:cNvGrpSpPr/>
          <p:nvPr/>
        </p:nvGrpSpPr>
        <p:grpSpPr>
          <a:xfrm>
            <a:off x="946619" y="6644661"/>
            <a:ext cx="2473507" cy="247350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a:solidFill>
                <a:srgbClr val="000000"/>
              </a:solidFill>
            </a:ln>
          </p:spPr>
          <p:txBody>
            <a:bodyPr/>
            <a:lstStyle/>
            <a:p>
              <a:endParaRPr lang="en-GB" dirty="0"/>
            </a:p>
          </p:txBody>
        </p:sp>
      </p:grpSp>
      <p:grpSp>
        <p:nvGrpSpPr>
          <p:cNvPr id="14" name="Group 14"/>
          <p:cNvGrpSpPr/>
          <p:nvPr/>
        </p:nvGrpSpPr>
        <p:grpSpPr>
          <a:xfrm>
            <a:off x="4214686" y="6550788"/>
            <a:ext cx="2661254" cy="2661254"/>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F00"/>
            </a:solidFill>
          </p:spPr>
          <p:txBody>
            <a:bodyPr/>
            <a:lstStyle/>
            <a:p>
              <a:endParaRPr lang="en-GB"/>
            </a:p>
          </p:txBody>
        </p:sp>
        <p:sp>
          <p:nvSpPr>
            <p:cNvPr id="16" name="TextBox 16"/>
            <p:cNvSpPr txBox="1"/>
            <p:nvPr/>
          </p:nvSpPr>
          <p:spPr>
            <a:xfrm>
              <a:off x="76200" y="9525"/>
              <a:ext cx="660400" cy="727075"/>
            </a:xfrm>
            <a:prstGeom prst="rect">
              <a:avLst/>
            </a:prstGeom>
          </p:spPr>
          <p:txBody>
            <a:bodyPr lIns="50800" tIns="50800" rIns="50800" bIns="50800" rtlCol="0" anchor="ctr"/>
            <a:lstStyle/>
            <a:p>
              <a:pPr algn="ctr">
                <a:lnSpc>
                  <a:spcPts val="2239"/>
                </a:lnSpc>
              </a:pPr>
              <a:endParaRPr/>
            </a:p>
          </p:txBody>
        </p:sp>
      </p:grpSp>
      <p:grpSp>
        <p:nvGrpSpPr>
          <p:cNvPr id="17" name="Group 17"/>
          <p:cNvGrpSpPr/>
          <p:nvPr/>
        </p:nvGrpSpPr>
        <p:grpSpPr>
          <a:xfrm>
            <a:off x="4308559" y="6644661"/>
            <a:ext cx="2473507" cy="247350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2700">
              <a:solidFill>
                <a:srgbClr val="000000"/>
              </a:solidFill>
            </a:ln>
          </p:spPr>
          <p:txBody>
            <a:bodyPr/>
            <a:lstStyle/>
            <a:p>
              <a:endParaRPr lang="en-GB"/>
            </a:p>
          </p:txBody>
        </p:sp>
      </p:grpSp>
      <p:grpSp>
        <p:nvGrpSpPr>
          <p:cNvPr id="19" name="Group 19"/>
          <p:cNvGrpSpPr/>
          <p:nvPr/>
        </p:nvGrpSpPr>
        <p:grpSpPr>
          <a:xfrm>
            <a:off x="956297" y="5190597"/>
            <a:ext cx="2454152" cy="1217316"/>
            <a:chOff x="0" y="0"/>
            <a:chExt cx="935329" cy="463945"/>
          </a:xfrm>
        </p:grpSpPr>
        <p:sp>
          <p:nvSpPr>
            <p:cNvPr id="20" name="Freeform 20"/>
            <p:cNvSpPr/>
            <p:nvPr/>
          </p:nvSpPr>
          <p:spPr>
            <a:xfrm>
              <a:off x="0" y="0"/>
              <a:ext cx="935329" cy="463945"/>
            </a:xfrm>
            <a:custGeom>
              <a:avLst/>
              <a:gdLst/>
              <a:ahLst/>
              <a:cxnLst/>
              <a:rect l="l" t="t" r="r" b="b"/>
              <a:pathLst>
                <a:path w="935329" h="463945">
                  <a:moveTo>
                    <a:pt x="111180" y="0"/>
                  </a:moveTo>
                  <a:lnTo>
                    <a:pt x="824149" y="0"/>
                  </a:lnTo>
                  <a:cubicBezTo>
                    <a:pt x="853636" y="0"/>
                    <a:pt x="881915" y="11714"/>
                    <a:pt x="902765" y="32564"/>
                  </a:cubicBezTo>
                  <a:cubicBezTo>
                    <a:pt x="923615" y="53414"/>
                    <a:pt x="935329" y="81694"/>
                    <a:pt x="935329" y="111180"/>
                  </a:cubicBezTo>
                  <a:lnTo>
                    <a:pt x="935329" y="352764"/>
                  </a:lnTo>
                  <a:cubicBezTo>
                    <a:pt x="935329" y="414167"/>
                    <a:pt x="885552" y="463945"/>
                    <a:pt x="824149" y="463945"/>
                  </a:cubicBezTo>
                  <a:lnTo>
                    <a:pt x="111180" y="463945"/>
                  </a:lnTo>
                  <a:cubicBezTo>
                    <a:pt x="81694" y="463945"/>
                    <a:pt x="53414" y="452231"/>
                    <a:pt x="32564" y="431381"/>
                  </a:cubicBezTo>
                  <a:cubicBezTo>
                    <a:pt x="11714" y="410530"/>
                    <a:pt x="0" y="382251"/>
                    <a:pt x="0" y="352764"/>
                  </a:cubicBezTo>
                  <a:lnTo>
                    <a:pt x="0" y="111180"/>
                  </a:lnTo>
                  <a:cubicBezTo>
                    <a:pt x="0" y="81694"/>
                    <a:pt x="11714" y="53414"/>
                    <a:pt x="32564" y="32564"/>
                  </a:cubicBezTo>
                  <a:cubicBezTo>
                    <a:pt x="53414" y="11714"/>
                    <a:pt x="81694" y="0"/>
                    <a:pt x="111180" y="0"/>
                  </a:cubicBezTo>
                  <a:close/>
                </a:path>
              </a:pathLst>
            </a:custGeom>
            <a:solidFill>
              <a:srgbClr val="FFBF00"/>
            </a:solidFill>
          </p:spPr>
          <p:txBody>
            <a:bodyPr/>
            <a:lstStyle/>
            <a:p>
              <a:endParaRPr lang="en-GB"/>
            </a:p>
          </p:txBody>
        </p:sp>
        <p:sp>
          <p:nvSpPr>
            <p:cNvPr id="21" name="TextBox 21"/>
            <p:cNvSpPr txBox="1"/>
            <p:nvPr/>
          </p:nvSpPr>
          <p:spPr>
            <a:xfrm>
              <a:off x="0" y="-57150"/>
              <a:ext cx="935329" cy="521095"/>
            </a:xfrm>
            <a:prstGeom prst="rect">
              <a:avLst/>
            </a:prstGeom>
          </p:spPr>
          <p:txBody>
            <a:bodyPr lIns="35105" tIns="35105" rIns="35105" bIns="35105" rtlCol="0" anchor="ctr"/>
            <a:lstStyle/>
            <a:p>
              <a:pPr algn="l">
                <a:lnSpc>
                  <a:spcPts val="1934"/>
                </a:lnSpc>
              </a:pPr>
              <a:endParaRPr/>
            </a:p>
            <a:p>
              <a:pPr algn="l">
                <a:lnSpc>
                  <a:spcPts val="1934"/>
                </a:lnSpc>
              </a:pPr>
              <a:endParaRPr/>
            </a:p>
            <a:p>
              <a:pPr algn="l">
                <a:lnSpc>
                  <a:spcPts val="1934"/>
                </a:lnSpc>
              </a:pPr>
              <a:endParaRPr/>
            </a:p>
          </p:txBody>
        </p:sp>
      </p:grpSp>
      <p:grpSp>
        <p:nvGrpSpPr>
          <p:cNvPr id="22" name="Group 22"/>
          <p:cNvGrpSpPr/>
          <p:nvPr/>
        </p:nvGrpSpPr>
        <p:grpSpPr>
          <a:xfrm>
            <a:off x="4330159" y="5190597"/>
            <a:ext cx="2454152" cy="1217316"/>
            <a:chOff x="0" y="0"/>
            <a:chExt cx="935329" cy="463945"/>
          </a:xfrm>
        </p:grpSpPr>
        <p:sp>
          <p:nvSpPr>
            <p:cNvPr id="23" name="Freeform 23"/>
            <p:cNvSpPr/>
            <p:nvPr/>
          </p:nvSpPr>
          <p:spPr>
            <a:xfrm>
              <a:off x="0" y="0"/>
              <a:ext cx="935329" cy="463945"/>
            </a:xfrm>
            <a:custGeom>
              <a:avLst/>
              <a:gdLst/>
              <a:ahLst/>
              <a:cxnLst/>
              <a:rect l="l" t="t" r="r" b="b"/>
              <a:pathLst>
                <a:path w="935329" h="463945">
                  <a:moveTo>
                    <a:pt x="111180" y="0"/>
                  </a:moveTo>
                  <a:lnTo>
                    <a:pt x="824149" y="0"/>
                  </a:lnTo>
                  <a:cubicBezTo>
                    <a:pt x="853636" y="0"/>
                    <a:pt x="881915" y="11714"/>
                    <a:pt x="902765" y="32564"/>
                  </a:cubicBezTo>
                  <a:cubicBezTo>
                    <a:pt x="923615" y="53414"/>
                    <a:pt x="935329" y="81694"/>
                    <a:pt x="935329" y="111180"/>
                  </a:cubicBezTo>
                  <a:lnTo>
                    <a:pt x="935329" y="352764"/>
                  </a:lnTo>
                  <a:cubicBezTo>
                    <a:pt x="935329" y="414167"/>
                    <a:pt x="885552" y="463945"/>
                    <a:pt x="824149" y="463945"/>
                  </a:cubicBezTo>
                  <a:lnTo>
                    <a:pt x="111180" y="463945"/>
                  </a:lnTo>
                  <a:cubicBezTo>
                    <a:pt x="81694" y="463945"/>
                    <a:pt x="53414" y="452231"/>
                    <a:pt x="32564" y="431381"/>
                  </a:cubicBezTo>
                  <a:cubicBezTo>
                    <a:pt x="11714" y="410530"/>
                    <a:pt x="0" y="382251"/>
                    <a:pt x="0" y="352764"/>
                  </a:cubicBezTo>
                  <a:lnTo>
                    <a:pt x="0" y="111180"/>
                  </a:lnTo>
                  <a:cubicBezTo>
                    <a:pt x="0" y="81694"/>
                    <a:pt x="11714" y="53414"/>
                    <a:pt x="32564" y="32564"/>
                  </a:cubicBezTo>
                  <a:cubicBezTo>
                    <a:pt x="53414" y="11714"/>
                    <a:pt x="81694" y="0"/>
                    <a:pt x="111180" y="0"/>
                  </a:cubicBezTo>
                  <a:close/>
                </a:path>
              </a:pathLst>
            </a:custGeom>
            <a:solidFill>
              <a:srgbClr val="FFBF00"/>
            </a:solidFill>
          </p:spPr>
          <p:txBody>
            <a:bodyPr/>
            <a:lstStyle/>
            <a:p>
              <a:endParaRPr lang="en-GB"/>
            </a:p>
          </p:txBody>
        </p:sp>
        <p:sp>
          <p:nvSpPr>
            <p:cNvPr id="24" name="TextBox 24"/>
            <p:cNvSpPr txBox="1"/>
            <p:nvPr/>
          </p:nvSpPr>
          <p:spPr>
            <a:xfrm>
              <a:off x="0" y="-57150"/>
              <a:ext cx="935329" cy="521095"/>
            </a:xfrm>
            <a:prstGeom prst="rect">
              <a:avLst/>
            </a:prstGeom>
          </p:spPr>
          <p:txBody>
            <a:bodyPr lIns="35105" tIns="35105" rIns="35105" bIns="35105" rtlCol="0" anchor="ctr"/>
            <a:lstStyle/>
            <a:p>
              <a:pPr algn="l">
                <a:lnSpc>
                  <a:spcPts val="1934"/>
                </a:lnSpc>
              </a:pPr>
              <a:endParaRPr/>
            </a:p>
            <a:p>
              <a:pPr algn="l">
                <a:lnSpc>
                  <a:spcPts val="1934"/>
                </a:lnSpc>
              </a:pPr>
              <a:endParaRPr/>
            </a:p>
            <a:p>
              <a:pPr algn="l">
                <a:lnSpc>
                  <a:spcPts val="1934"/>
                </a:lnSpc>
              </a:pPr>
              <a:endParaRPr/>
            </a:p>
          </p:txBody>
        </p:sp>
      </p:grpSp>
      <p:grpSp>
        <p:nvGrpSpPr>
          <p:cNvPr id="25" name="Group 25"/>
          <p:cNvGrpSpPr/>
          <p:nvPr/>
        </p:nvGrpSpPr>
        <p:grpSpPr>
          <a:xfrm>
            <a:off x="394824" y="10745083"/>
            <a:ext cx="6946247" cy="4215947"/>
            <a:chOff x="0" y="0"/>
            <a:chExt cx="2469777" cy="1499003"/>
          </a:xfrm>
        </p:grpSpPr>
        <p:sp>
          <p:nvSpPr>
            <p:cNvPr id="26" name="Freeform 26"/>
            <p:cNvSpPr/>
            <p:nvPr/>
          </p:nvSpPr>
          <p:spPr>
            <a:xfrm>
              <a:off x="0" y="0"/>
              <a:ext cx="2469777" cy="1499003"/>
            </a:xfrm>
            <a:custGeom>
              <a:avLst/>
              <a:gdLst/>
              <a:ahLst/>
              <a:cxnLst/>
              <a:rect l="l" t="t" r="r" b="b"/>
              <a:pathLst>
                <a:path w="2469777" h="1499003">
                  <a:moveTo>
                    <a:pt x="60186" y="0"/>
                  </a:moveTo>
                  <a:lnTo>
                    <a:pt x="2409591" y="0"/>
                  </a:lnTo>
                  <a:cubicBezTo>
                    <a:pt x="2442831" y="0"/>
                    <a:pt x="2469777" y="26946"/>
                    <a:pt x="2469777" y="60186"/>
                  </a:cubicBezTo>
                  <a:lnTo>
                    <a:pt x="2469777" y="1438818"/>
                  </a:lnTo>
                  <a:cubicBezTo>
                    <a:pt x="2469777" y="1454780"/>
                    <a:pt x="2463436" y="1470088"/>
                    <a:pt x="2452149" y="1481375"/>
                  </a:cubicBezTo>
                  <a:cubicBezTo>
                    <a:pt x="2440862" y="1492662"/>
                    <a:pt x="2425553" y="1499003"/>
                    <a:pt x="2409591" y="1499003"/>
                  </a:cubicBezTo>
                  <a:lnTo>
                    <a:pt x="60186" y="1499003"/>
                  </a:lnTo>
                  <a:cubicBezTo>
                    <a:pt x="26946" y="1499003"/>
                    <a:pt x="0" y="1472057"/>
                    <a:pt x="0" y="1438818"/>
                  </a:cubicBezTo>
                  <a:lnTo>
                    <a:pt x="0" y="60186"/>
                  </a:lnTo>
                  <a:cubicBezTo>
                    <a:pt x="0" y="26946"/>
                    <a:pt x="26946" y="0"/>
                    <a:pt x="60186" y="0"/>
                  </a:cubicBezTo>
                  <a:close/>
                </a:path>
              </a:pathLst>
            </a:custGeom>
            <a:solidFill>
              <a:srgbClr val="FFFFFF"/>
            </a:solidFill>
          </p:spPr>
          <p:txBody>
            <a:bodyPr/>
            <a:lstStyle/>
            <a:p>
              <a:endParaRPr lang="en-GB"/>
            </a:p>
          </p:txBody>
        </p:sp>
        <p:sp>
          <p:nvSpPr>
            <p:cNvPr id="27" name="TextBox 27"/>
            <p:cNvSpPr txBox="1"/>
            <p:nvPr/>
          </p:nvSpPr>
          <p:spPr>
            <a:xfrm>
              <a:off x="0" y="-85725"/>
              <a:ext cx="2469777" cy="1584728"/>
            </a:xfrm>
            <a:prstGeom prst="rect">
              <a:avLst/>
            </a:prstGeom>
          </p:spPr>
          <p:txBody>
            <a:bodyPr lIns="50800" tIns="50800" rIns="50800" bIns="50800" rtlCol="0" anchor="ctr"/>
            <a:lstStyle/>
            <a:p>
              <a:pPr algn="ctr">
                <a:lnSpc>
                  <a:spcPts val="2520"/>
                </a:lnSpc>
              </a:pPr>
              <a:endParaRPr/>
            </a:p>
          </p:txBody>
        </p:sp>
      </p:grpSp>
      <p:sp>
        <p:nvSpPr>
          <p:cNvPr id="28" name="Freeform 28"/>
          <p:cNvSpPr/>
          <p:nvPr/>
        </p:nvSpPr>
        <p:spPr>
          <a:xfrm>
            <a:off x="697642" y="11074455"/>
            <a:ext cx="1318020" cy="1306487"/>
          </a:xfrm>
          <a:custGeom>
            <a:avLst/>
            <a:gdLst/>
            <a:ahLst/>
            <a:cxnLst/>
            <a:rect l="l" t="t" r="r" b="b"/>
            <a:pathLst>
              <a:path w="1318020" h="1306487">
                <a:moveTo>
                  <a:pt x="0" y="0"/>
                </a:moveTo>
                <a:lnTo>
                  <a:pt x="1318020" y="0"/>
                </a:lnTo>
                <a:lnTo>
                  <a:pt x="1318020" y="1306488"/>
                </a:lnTo>
                <a:lnTo>
                  <a:pt x="0" y="13064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9" name="Freeform 29"/>
          <p:cNvSpPr/>
          <p:nvPr/>
        </p:nvSpPr>
        <p:spPr>
          <a:xfrm>
            <a:off x="4178121" y="11048671"/>
            <a:ext cx="1243342" cy="1243342"/>
          </a:xfrm>
          <a:custGeom>
            <a:avLst/>
            <a:gdLst/>
            <a:ahLst/>
            <a:cxnLst/>
            <a:rect l="l" t="t" r="r" b="b"/>
            <a:pathLst>
              <a:path w="1243342" h="1243342">
                <a:moveTo>
                  <a:pt x="0" y="0"/>
                </a:moveTo>
                <a:lnTo>
                  <a:pt x="1243342" y="0"/>
                </a:lnTo>
                <a:lnTo>
                  <a:pt x="1243342" y="1243342"/>
                </a:lnTo>
                <a:lnTo>
                  <a:pt x="0" y="124334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30" name="Freeform 30"/>
          <p:cNvSpPr/>
          <p:nvPr/>
        </p:nvSpPr>
        <p:spPr>
          <a:xfrm>
            <a:off x="2393376" y="11106577"/>
            <a:ext cx="1283973" cy="1242244"/>
          </a:xfrm>
          <a:custGeom>
            <a:avLst/>
            <a:gdLst/>
            <a:ahLst/>
            <a:cxnLst/>
            <a:rect l="l" t="t" r="r" b="b"/>
            <a:pathLst>
              <a:path w="1283973" h="1242244">
                <a:moveTo>
                  <a:pt x="0" y="0"/>
                </a:moveTo>
                <a:lnTo>
                  <a:pt x="1283973" y="0"/>
                </a:lnTo>
                <a:lnTo>
                  <a:pt x="1283973" y="1242244"/>
                </a:lnTo>
                <a:lnTo>
                  <a:pt x="0" y="12422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31" name="Freeform 31"/>
          <p:cNvSpPr/>
          <p:nvPr/>
        </p:nvSpPr>
        <p:spPr>
          <a:xfrm>
            <a:off x="5888055" y="11173252"/>
            <a:ext cx="1280422" cy="1219602"/>
          </a:xfrm>
          <a:custGeom>
            <a:avLst/>
            <a:gdLst/>
            <a:ahLst/>
            <a:cxnLst/>
            <a:rect l="l" t="t" r="r" b="b"/>
            <a:pathLst>
              <a:path w="1280422" h="1219602">
                <a:moveTo>
                  <a:pt x="0" y="0"/>
                </a:moveTo>
                <a:lnTo>
                  <a:pt x="1280422" y="0"/>
                </a:lnTo>
                <a:lnTo>
                  <a:pt x="1280422" y="1219602"/>
                </a:lnTo>
                <a:lnTo>
                  <a:pt x="0" y="121960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32" name="Freeform 32"/>
          <p:cNvSpPr/>
          <p:nvPr/>
        </p:nvSpPr>
        <p:spPr>
          <a:xfrm>
            <a:off x="220981" y="381211"/>
            <a:ext cx="2449055" cy="542874"/>
          </a:xfrm>
          <a:custGeom>
            <a:avLst/>
            <a:gdLst/>
            <a:ahLst/>
            <a:cxnLst/>
            <a:rect l="l" t="t" r="r" b="b"/>
            <a:pathLst>
              <a:path w="2449055" h="542874">
                <a:moveTo>
                  <a:pt x="0" y="0"/>
                </a:moveTo>
                <a:lnTo>
                  <a:pt x="2449055" y="0"/>
                </a:lnTo>
                <a:lnTo>
                  <a:pt x="2449055" y="542874"/>
                </a:lnTo>
                <a:lnTo>
                  <a:pt x="0" y="542874"/>
                </a:lnTo>
                <a:lnTo>
                  <a:pt x="0" y="0"/>
                </a:lnTo>
                <a:close/>
              </a:path>
            </a:pathLst>
          </a:custGeom>
          <a:blipFill>
            <a:blip r:embed="rId12"/>
            <a:stretch>
              <a:fillRect/>
            </a:stretch>
          </a:blipFill>
        </p:spPr>
        <p:txBody>
          <a:bodyPr/>
          <a:lstStyle/>
          <a:p>
            <a:endParaRPr lang="en-GB"/>
          </a:p>
        </p:txBody>
      </p:sp>
      <p:grpSp>
        <p:nvGrpSpPr>
          <p:cNvPr id="33" name="Group 33"/>
          <p:cNvGrpSpPr/>
          <p:nvPr/>
        </p:nvGrpSpPr>
        <p:grpSpPr>
          <a:xfrm>
            <a:off x="1411549" y="15623004"/>
            <a:ext cx="5929522" cy="1518856"/>
            <a:chOff x="0" y="0"/>
            <a:chExt cx="2259865" cy="578868"/>
          </a:xfrm>
        </p:grpSpPr>
        <p:sp>
          <p:nvSpPr>
            <p:cNvPr id="34" name="Freeform 34"/>
            <p:cNvSpPr/>
            <p:nvPr/>
          </p:nvSpPr>
          <p:spPr>
            <a:xfrm>
              <a:off x="0" y="0"/>
              <a:ext cx="2259866" cy="578868"/>
            </a:xfrm>
            <a:custGeom>
              <a:avLst/>
              <a:gdLst/>
              <a:ahLst/>
              <a:cxnLst/>
              <a:rect l="l" t="t" r="r" b="b"/>
              <a:pathLst>
                <a:path w="2259866" h="578868">
                  <a:moveTo>
                    <a:pt x="46016" y="0"/>
                  </a:moveTo>
                  <a:lnTo>
                    <a:pt x="2213849" y="0"/>
                  </a:lnTo>
                  <a:cubicBezTo>
                    <a:pt x="2226054" y="0"/>
                    <a:pt x="2237758" y="4848"/>
                    <a:pt x="2246388" y="13478"/>
                  </a:cubicBezTo>
                  <a:cubicBezTo>
                    <a:pt x="2255017" y="22108"/>
                    <a:pt x="2259866" y="33812"/>
                    <a:pt x="2259866" y="46016"/>
                  </a:cubicBezTo>
                  <a:lnTo>
                    <a:pt x="2259866" y="532852"/>
                  </a:lnTo>
                  <a:cubicBezTo>
                    <a:pt x="2259866" y="558266"/>
                    <a:pt x="2239264" y="578868"/>
                    <a:pt x="2213849" y="578868"/>
                  </a:cubicBezTo>
                  <a:lnTo>
                    <a:pt x="46016" y="578868"/>
                  </a:lnTo>
                  <a:cubicBezTo>
                    <a:pt x="33812" y="578868"/>
                    <a:pt x="22108" y="574020"/>
                    <a:pt x="13478" y="565390"/>
                  </a:cubicBezTo>
                  <a:cubicBezTo>
                    <a:pt x="4848" y="556760"/>
                    <a:pt x="0" y="545056"/>
                    <a:pt x="0" y="532852"/>
                  </a:cubicBezTo>
                  <a:lnTo>
                    <a:pt x="0" y="46016"/>
                  </a:lnTo>
                  <a:cubicBezTo>
                    <a:pt x="0" y="33812"/>
                    <a:pt x="4848" y="22108"/>
                    <a:pt x="13478" y="13478"/>
                  </a:cubicBezTo>
                  <a:cubicBezTo>
                    <a:pt x="22108" y="4848"/>
                    <a:pt x="33812" y="0"/>
                    <a:pt x="46016" y="0"/>
                  </a:cubicBezTo>
                  <a:close/>
                </a:path>
              </a:pathLst>
            </a:custGeom>
            <a:solidFill>
              <a:srgbClr val="FFBF00"/>
            </a:solidFill>
          </p:spPr>
          <p:txBody>
            <a:bodyPr/>
            <a:lstStyle/>
            <a:p>
              <a:endParaRPr lang="en-GB"/>
            </a:p>
          </p:txBody>
        </p:sp>
        <p:sp>
          <p:nvSpPr>
            <p:cNvPr id="35" name="TextBox 35"/>
            <p:cNvSpPr txBox="1"/>
            <p:nvPr/>
          </p:nvSpPr>
          <p:spPr>
            <a:xfrm>
              <a:off x="0" y="-57150"/>
              <a:ext cx="2259865" cy="636018"/>
            </a:xfrm>
            <a:prstGeom prst="rect">
              <a:avLst/>
            </a:prstGeom>
          </p:spPr>
          <p:txBody>
            <a:bodyPr lIns="35105" tIns="35105" rIns="35105" bIns="35105" rtlCol="0" anchor="ctr"/>
            <a:lstStyle/>
            <a:p>
              <a:pPr algn="l">
                <a:lnSpc>
                  <a:spcPts val="1934"/>
                </a:lnSpc>
              </a:pPr>
              <a:endParaRPr/>
            </a:p>
            <a:p>
              <a:pPr algn="l">
                <a:lnSpc>
                  <a:spcPts val="1934"/>
                </a:lnSpc>
              </a:pPr>
              <a:endParaRPr/>
            </a:p>
          </p:txBody>
        </p:sp>
      </p:grpSp>
      <p:sp>
        <p:nvSpPr>
          <p:cNvPr id="36" name="Freeform 36"/>
          <p:cNvSpPr/>
          <p:nvPr/>
        </p:nvSpPr>
        <p:spPr>
          <a:xfrm>
            <a:off x="278929" y="15894043"/>
            <a:ext cx="933922" cy="960331"/>
          </a:xfrm>
          <a:custGeom>
            <a:avLst/>
            <a:gdLst/>
            <a:ahLst/>
            <a:cxnLst/>
            <a:rect l="l" t="t" r="r" b="b"/>
            <a:pathLst>
              <a:path w="933922" h="960331">
                <a:moveTo>
                  <a:pt x="0" y="0"/>
                </a:moveTo>
                <a:lnTo>
                  <a:pt x="933921" y="0"/>
                </a:lnTo>
                <a:lnTo>
                  <a:pt x="933921" y="960331"/>
                </a:lnTo>
                <a:lnTo>
                  <a:pt x="0" y="96033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37" name="TextBox 37"/>
          <p:cNvSpPr txBox="1"/>
          <p:nvPr/>
        </p:nvSpPr>
        <p:spPr>
          <a:xfrm>
            <a:off x="2456668" y="2328216"/>
            <a:ext cx="4132219" cy="318770"/>
          </a:xfrm>
          <a:prstGeom prst="rect">
            <a:avLst/>
          </a:prstGeom>
        </p:spPr>
        <p:txBody>
          <a:bodyPr lIns="0" tIns="0" rIns="0" bIns="0" rtlCol="0" anchor="t">
            <a:spAutoFit/>
          </a:bodyPr>
          <a:lstStyle/>
          <a:p>
            <a:pPr algn="ctr">
              <a:lnSpc>
                <a:spcPts val="2379"/>
              </a:lnSpc>
            </a:pPr>
            <a:r>
              <a:rPr lang="en-US" sz="1699">
                <a:solidFill>
                  <a:srgbClr val="1B1464"/>
                </a:solidFill>
                <a:latin typeface="Cera Pro"/>
                <a:ea typeface="Cera Pro"/>
                <a:cs typeface="Cera Pro"/>
                <a:sym typeface="Cera Pro"/>
              </a:rPr>
              <a:t> Total number of SEND Tribunals in 2024:</a:t>
            </a:r>
          </a:p>
        </p:txBody>
      </p:sp>
      <p:sp>
        <p:nvSpPr>
          <p:cNvPr id="38" name="TextBox 38"/>
          <p:cNvSpPr txBox="1"/>
          <p:nvPr/>
        </p:nvSpPr>
        <p:spPr>
          <a:xfrm>
            <a:off x="3346455" y="2569833"/>
            <a:ext cx="1964134" cy="977900"/>
          </a:xfrm>
          <a:prstGeom prst="rect">
            <a:avLst/>
          </a:prstGeom>
        </p:spPr>
        <p:txBody>
          <a:bodyPr lIns="0" tIns="0" rIns="0" bIns="0" rtlCol="0" anchor="t">
            <a:spAutoFit/>
          </a:bodyPr>
          <a:lstStyle/>
          <a:p>
            <a:pPr algn="ctr">
              <a:lnSpc>
                <a:spcPts val="7000"/>
              </a:lnSpc>
            </a:pPr>
            <a:r>
              <a:rPr lang="en-US" sz="5000" b="1">
                <a:solidFill>
                  <a:srgbClr val="1B1464"/>
                </a:solidFill>
                <a:latin typeface="Cera Round Pro Bold"/>
                <a:ea typeface="Cera Round Pro Bold"/>
                <a:cs typeface="Cera Round Pro Bold"/>
                <a:sym typeface="Cera Round Pro Bold"/>
              </a:rPr>
              <a:t>21,106 </a:t>
            </a:r>
          </a:p>
        </p:txBody>
      </p:sp>
      <p:sp>
        <p:nvSpPr>
          <p:cNvPr id="39" name="TextBox 39"/>
          <p:cNvSpPr txBox="1"/>
          <p:nvPr/>
        </p:nvSpPr>
        <p:spPr>
          <a:xfrm>
            <a:off x="1081260" y="7185174"/>
            <a:ext cx="2329189" cy="1162754"/>
          </a:xfrm>
          <a:prstGeom prst="rect">
            <a:avLst/>
          </a:prstGeom>
        </p:spPr>
        <p:txBody>
          <a:bodyPr wrap="square" lIns="0" tIns="0" rIns="0" bIns="0" rtlCol="0" anchor="t">
            <a:spAutoFit/>
          </a:bodyPr>
          <a:lstStyle/>
          <a:p>
            <a:pPr algn="ctr">
              <a:lnSpc>
                <a:spcPts val="9799"/>
              </a:lnSpc>
            </a:pPr>
            <a:r>
              <a:rPr lang="en-US" sz="6999" b="1" dirty="0">
                <a:solidFill>
                  <a:srgbClr val="1B1464"/>
                </a:solidFill>
                <a:latin typeface="Cera Round Pro Bold"/>
                <a:ea typeface="Cera Round Pro Bold"/>
                <a:cs typeface="Cera Round Pro Bold"/>
                <a:sym typeface="Cera Round Pro Bold"/>
              </a:rPr>
              <a:t>65 %</a:t>
            </a:r>
          </a:p>
        </p:txBody>
      </p:sp>
      <p:sp>
        <p:nvSpPr>
          <p:cNvPr id="40" name="TextBox 40"/>
          <p:cNvSpPr txBox="1"/>
          <p:nvPr/>
        </p:nvSpPr>
        <p:spPr>
          <a:xfrm>
            <a:off x="5002352" y="7209177"/>
            <a:ext cx="1238349" cy="1355728"/>
          </a:xfrm>
          <a:prstGeom prst="rect">
            <a:avLst/>
          </a:prstGeom>
        </p:spPr>
        <p:txBody>
          <a:bodyPr lIns="0" tIns="0" rIns="0" bIns="0" rtlCol="0" anchor="t">
            <a:spAutoFit/>
          </a:bodyPr>
          <a:lstStyle/>
          <a:p>
            <a:pPr algn="ctr">
              <a:lnSpc>
                <a:spcPts val="9799"/>
              </a:lnSpc>
            </a:pPr>
            <a:r>
              <a:rPr lang="en-US" sz="6999" b="1" dirty="0">
                <a:solidFill>
                  <a:srgbClr val="1B1464"/>
                </a:solidFill>
                <a:latin typeface="Cera Round Pro Bold"/>
                <a:ea typeface="Cera Round Pro Bold"/>
                <a:cs typeface="Cera Round Pro Bold"/>
                <a:sym typeface="Cera Round Pro Bold"/>
              </a:rPr>
              <a:t>9%</a:t>
            </a:r>
          </a:p>
        </p:txBody>
      </p:sp>
      <p:sp>
        <p:nvSpPr>
          <p:cNvPr id="41" name="TextBox 41"/>
          <p:cNvSpPr txBox="1"/>
          <p:nvPr/>
        </p:nvSpPr>
        <p:spPr>
          <a:xfrm>
            <a:off x="1127025" y="5390432"/>
            <a:ext cx="2112694" cy="854710"/>
          </a:xfrm>
          <a:prstGeom prst="rect">
            <a:avLst/>
          </a:prstGeom>
        </p:spPr>
        <p:txBody>
          <a:bodyPr lIns="0" tIns="0" rIns="0" bIns="0" rtlCol="0" anchor="t">
            <a:spAutoFit/>
          </a:bodyPr>
          <a:lstStyle/>
          <a:p>
            <a:pPr algn="ctr">
              <a:lnSpc>
                <a:spcPts val="2239"/>
              </a:lnSpc>
            </a:pPr>
            <a:r>
              <a:rPr lang="en-US" sz="1599" b="1" dirty="0">
                <a:solidFill>
                  <a:srgbClr val="1B1464"/>
                </a:solidFill>
                <a:latin typeface="Cera Round Pro Bold"/>
                <a:ea typeface="Cera Round Pro Bold"/>
                <a:cs typeface="Cera Round Pro Bold"/>
                <a:sym typeface="Cera Round Pro Bold"/>
              </a:rPr>
              <a:t>% of Tribunals services gave Level 1 to 3 support to</a:t>
            </a:r>
          </a:p>
        </p:txBody>
      </p:sp>
      <p:sp>
        <p:nvSpPr>
          <p:cNvPr id="42" name="TextBox 42"/>
          <p:cNvSpPr txBox="1"/>
          <p:nvPr/>
        </p:nvSpPr>
        <p:spPr>
          <a:xfrm>
            <a:off x="4500888" y="5338562"/>
            <a:ext cx="2112694" cy="854710"/>
          </a:xfrm>
          <a:prstGeom prst="rect">
            <a:avLst/>
          </a:prstGeom>
        </p:spPr>
        <p:txBody>
          <a:bodyPr lIns="0" tIns="0" rIns="0" bIns="0" rtlCol="0" anchor="t">
            <a:spAutoFit/>
          </a:bodyPr>
          <a:lstStyle/>
          <a:p>
            <a:pPr algn="ctr">
              <a:lnSpc>
                <a:spcPts val="2239"/>
              </a:lnSpc>
            </a:pPr>
            <a:r>
              <a:rPr lang="en-US" sz="1599" b="1">
                <a:solidFill>
                  <a:srgbClr val="1B1464"/>
                </a:solidFill>
                <a:latin typeface="Cera Round Pro Bold"/>
                <a:ea typeface="Cera Round Pro Bold"/>
                <a:cs typeface="Cera Round Pro Bold"/>
                <a:sym typeface="Cera Round Pro Bold"/>
              </a:rPr>
              <a:t>% of Tribunals services gave Level 4 support to</a:t>
            </a:r>
          </a:p>
        </p:txBody>
      </p:sp>
      <p:sp>
        <p:nvSpPr>
          <p:cNvPr id="43" name="TextBox 43"/>
          <p:cNvSpPr txBox="1"/>
          <p:nvPr/>
        </p:nvSpPr>
        <p:spPr>
          <a:xfrm>
            <a:off x="1017647" y="9288242"/>
            <a:ext cx="2331452" cy="543388"/>
          </a:xfrm>
          <a:prstGeom prst="rect">
            <a:avLst/>
          </a:prstGeom>
        </p:spPr>
        <p:txBody>
          <a:bodyPr lIns="0" tIns="0" rIns="0" bIns="0" rtlCol="0" anchor="t">
            <a:spAutoFit/>
          </a:bodyPr>
          <a:lstStyle/>
          <a:p>
            <a:pPr algn="ctr">
              <a:lnSpc>
                <a:spcPts val="2074"/>
              </a:lnSpc>
              <a:spcBef>
                <a:spcPct val="0"/>
              </a:spcBef>
            </a:pPr>
            <a:r>
              <a:rPr lang="en-US" sz="1481" b="1">
                <a:solidFill>
                  <a:srgbClr val="1B1464"/>
                </a:solidFill>
                <a:latin typeface="Cera Round Pro Bold"/>
                <a:ea typeface="Cera Round Pro Bold"/>
                <a:cs typeface="Cera Round Pro Bold"/>
                <a:sym typeface="Cera Round Pro Bold"/>
              </a:rPr>
              <a:t>13741 out of 21106 Tribunals</a:t>
            </a:r>
          </a:p>
        </p:txBody>
      </p:sp>
      <p:sp>
        <p:nvSpPr>
          <p:cNvPr id="44" name="TextBox 44"/>
          <p:cNvSpPr txBox="1"/>
          <p:nvPr/>
        </p:nvSpPr>
        <p:spPr>
          <a:xfrm>
            <a:off x="4391509" y="9288242"/>
            <a:ext cx="2331452" cy="543388"/>
          </a:xfrm>
          <a:prstGeom prst="rect">
            <a:avLst/>
          </a:prstGeom>
        </p:spPr>
        <p:txBody>
          <a:bodyPr lIns="0" tIns="0" rIns="0" bIns="0" rtlCol="0" anchor="t">
            <a:spAutoFit/>
          </a:bodyPr>
          <a:lstStyle/>
          <a:p>
            <a:pPr algn="ctr">
              <a:lnSpc>
                <a:spcPts val="2074"/>
              </a:lnSpc>
              <a:spcBef>
                <a:spcPct val="0"/>
              </a:spcBef>
            </a:pPr>
            <a:r>
              <a:rPr lang="en-US" sz="1481" b="1">
                <a:solidFill>
                  <a:srgbClr val="1B1464"/>
                </a:solidFill>
                <a:latin typeface="Cera Round Pro Bold"/>
                <a:ea typeface="Cera Round Pro Bold"/>
                <a:cs typeface="Cera Round Pro Bold"/>
                <a:sym typeface="Cera Round Pro Bold"/>
              </a:rPr>
              <a:t>1812 out of 21106 Tribunals</a:t>
            </a:r>
          </a:p>
        </p:txBody>
      </p:sp>
      <p:sp>
        <p:nvSpPr>
          <p:cNvPr id="45" name="TextBox 45"/>
          <p:cNvSpPr txBox="1"/>
          <p:nvPr/>
        </p:nvSpPr>
        <p:spPr>
          <a:xfrm>
            <a:off x="621067" y="12622044"/>
            <a:ext cx="1399981" cy="2076450"/>
          </a:xfrm>
          <a:prstGeom prst="rect">
            <a:avLst/>
          </a:prstGeom>
        </p:spPr>
        <p:txBody>
          <a:bodyPr lIns="0" tIns="0" rIns="0" bIns="0" rtlCol="0" anchor="t">
            <a:spAutoFit/>
          </a:bodyPr>
          <a:lstStyle/>
          <a:p>
            <a:pPr algn="ctr">
              <a:lnSpc>
                <a:spcPts val="2099"/>
              </a:lnSpc>
            </a:pPr>
            <a:r>
              <a:rPr lang="en-US" sz="1499" b="1" u="sng" dirty="0">
                <a:solidFill>
                  <a:srgbClr val="1B1464"/>
                </a:solidFill>
                <a:latin typeface="Cera Round Pro Bold"/>
                <a:ea typeface="Cera Round Pro Bold"/>
                <a:cs typeface="Cera Round Pro Bold"/>
                <a:sym typeface="Cera Round Pro Bold"/>
              </a:rPr>
              <a:t>48</a:t>
            </a:r>
          </a:p>
          <a:p>
            <a:pPr algn="ctr">
              <a:lnSpc>
                <a:spcPts val="2099"/>
              </a:lnSpc>
              <a:spcBef>
                <a:spcPct val="0"/>
              </a:spcBef>
            </a:pPr>
            <a:r>
              <a:rPr lang="en-US" sz="1499" b="1" dirty="0">
                <a:solidFill>
                  <a:srgbClr val="1B1464"/>
                </a:solidFill>
                <a:latin typeface="Cera Round Pro Bold"/>
                <a:ea typeface="Cera Round Pro Bold"/>
                <a:cs typeface="Cera Round Pro Bold"/>
                <a:sym typeface="Cera Round Pro Bold"/>
              </a:rPr>
              <a:t>Average number of Tribunals SENDIAS services self-report they help avoid</a:t>
            </a:r>
          </a:p>
        </p:txBody>
      </p:sp>
      <p:sp>
        <p:nvSpPr>
          <p:cNvPr id="46" name="TextBox 46"/>
          <p:cNvSpPr txBox="1"/>
          <p:nvPr/>
        </p:nvSpPr>
        <p:spPr>
          <a:xfrm>
            <a:off x="2277369" y="12766929"/>
            <a:ext cx="1399981" cy="1819275"/>
          </a:xfrm>
          <a:prstGeom prst="rect">
            <a:avLst/>
          </a:prstGeom>
        </p:spPr>
        <p:txBody>
          <a:bodyPr lIns="0" tIns="0" rIns="0" bIns="0" rtlCol="0" anchor="t">
            <a:spAutoFit/>
          </a:bodyPr>
          <a:lstStyle/>
          <a:p>
            <a:pPr algn="ctr">
              <a:lnSpc>
                <a:spcPts val="2099"/>
              </a:lnSpc>
            </a:pPr>
            <a:r>
              <a:rPr lang="en-US" sz="1499" b="1" u="sng" dirty="0">
                <a:solidFill>
                  <a:srgbClr val="1B1464"/>
                </a:solidFill>
                <a:latin typeface="Cera Round Pro Bold"/>
                <a:ea typeface="Cera Round Pro Bold"/>
                <a:cs typeface="Cera Round Pro Bold"/>
                <a:sym typeface="Cera Round Pro Bold"/>
              </a:rPr>
              <a:t>£8500 </a:t>
            </a:r>
          </a:p>
          <a:p>
            <a:pPr algn="ctr">
              <a:lnSpc>
                <a:spcPts val="2099"/>
              </a:lnSpc>
              <a:spcBef>
                <a:spcPct val="0"/>
              </a:spcBef>
            </a:pPr>
            <a:r>
              <a:rPr lang="en-US" sz="1499" b="1" dirty="0">
                <a:solidFill>
                  <a:srgbClr val="1B1464"/>
                </a:solidFill>
                <a:latin typeface="Cera Round Pro Bold"/>
                <a:ea typeface="Cera Round Pro Bold"/>
                <a:cs typeface="Cera Round Pro Bold"/>
                <a:sym typeface="Cera Round Pro Bold"/>
              </a:rPr>
              <a:t>How much The Guardian report estimated as a single Tribunal cost</a:t>
            </a:r>
          </a:p>
        </p:txBody>
      </p:sp>
      <p:sp>
        <p:nvSpPr>
          <p:cNvPr id="47" name="TextBox 47"/>
          <p:cNvSpPr txBox="1"/>
          <p:nvPr/>
        </p:nvSpPr>
        <p:spPr>
          <a:xfrm>
            <a:off x="4017440" y="12683002"/>
            <a:ext cx="1447156" cy="2162175"/>
          </a:xfrm>
          <a:prstGeom prst="rect">
            <a:avLst/>
          </a:prstGeom>
        </p:spPr>
        <p:txBody>
          <a:bodyPr lIns="0" tIns="0" rIns="0" bIns="0" rtlCol="0" anchor="t">
            <a:spAutoFit/>
          </a:bodyPr>
          <a:lstStyle/>
          <a:p>
            <a:pPr algn="ctr">
              <a:lnSpc>
                <a:spcPts val="2100"/>
              </a:lnSpc>
              <a:spcBef>
                <a:spcPct val="0"/>
              </a:spcBef>
            </a:pPr>
            <a:r>
              <a:rPr lang="en-US" sz="1500" b="1" dirty="0">
                <a:solidFill>
                  <a:srgbClr val="1B1464"/>
                </a:solidFill>
                <a:latin typeface="Cera Round Pro Bold"/>
                <a:ea typeface="Cera Round Pro Bold"/>
                <a:cs typeface="Cera Round Pro Bold"/>
                <a:sym typeface="Cera Round Pro Bold"/>
              </a:rPr>
              <a:t>SENDIAS services have therefore potentially saved LAs over £61 million in Tribunal costs alone</a:t>
            </a:r>
          </a:p>
        </p:txBody>
      </p:sp>
      <p:sp>
        <p:nvSpPr>
          <p:cNvPr id="48" name="TextBox 48"/>
          <p:cNvSpPr txBox="1"/>
          <p:nvPr/>
        </p:nvSpPr>
        <p:spPr>
          <a:xfrm>
            <a:off x="5807250" y="12749009"/>
            <a:ext cx="1447156" cy="1895475"/>
          </a:xfrm>
          <a:prstGeom prst="rect">
            <a:avLst/>
          </a:prstGeom>
        </p:spPr>
        <p:txBody>
          <a:bodyPr lIns="0" tIns="0" rIns="0" bIns="0" rtlCol="0" anchor="t">
            <a:spAutoFit/>
          </a:bodyPr>
          <a:lstStyle/>
          <a:p>
            <a:pPr algn="ctr">
              <a:lnSpc>
                <a:spcPts val="2100"/>
              </a:lnSpc>
              <a:spcBef>
                <a:spcPct val="0"/>
              </a:spcBef>
            </a:pPr>
            <a:r>
              <a:rPr lang="en-US" sz="1500" b="1" dirty="0">
                <a:solidFill>
                  <a:srgbClr val="1B1464"/>
                </a:solidFill>
                <a:latin typeface="Cera Round Pro Bold"/>
                <a:ea typeface="Cera Round Pro Bold"/>
                <a:cs typeface="Cera Round Pro Bold"/>
                <a:sym typeface="Cera Round Pro Bold"/>
              </a:rPr>
              <a:t>The combined cost of every SENDIAS service is around £24 million per annum</a:t>
            </a:r>
          </a:p>
        </p:txBody>
      </p:sp>
      <p:sp>
        <p:nvSpPr>
          <p:cNvPr id="49" name="TextBox 49"/>
          <p:cNvSpPr txBox="1"/>
          <p:nvPr/>
        </p:nvSpPr>
        <p:spPr>
          <a:xfrm>
            <a:off x="1698489" y="15699204"/>
            <a:ext cx="5355643" cy="1297305"/>
          </a:xfrm>
          <a:prstGeom prst="rect">
            <a:avLst/>
          </a:prstGeom>
        </p:spPr>
        <p:txBody>
          <a:bodyPr lIns="0" tIns="0" rIns="0" bIns="0" rtlCol="0" anchor="t">
            <a:spAutoFit/>
          </a:bodyPr>
          <a:lstStyle/>
          <a:p>
            <a:pPr algn="ctr">
              <a:lnSpc>
                <a:spcPts val="2519"/>
              </a:lnSpc>
              <a:spcBef>
                <a:spcPct val="0"/>
              </a:spcBef>
            </a:pPr>
            <a:r>
              <a:rPr lang="en-US" sz="1799" b="1">
                <a:solidFill>
                  <a:srgbClr val="1B1464"/>
                </a:solidFill>
                <a:latin typeface="Cera Round Pro Bold"/>
                <a:ea typeface="Cera Round Pro Bold"/>
                <a:cs typeface="Cera Round Pro Bold"/>
                <a:sym typeface="Cera Round Pro Bold"/>
              </a:rPr>
              <a:t>The total cost of all SENDIAS service budgets combined in 2024–25 was £24,226,806. SENDIAS services save local authorities approximately 2.5 times the amount these services cost.</a:t>
            </a:r>
          </a:p>
        </p:txBody>
      </p:sp>
      <p:sp>
        <p:nvSpPr>
          <p:cNvPr id="50" name="Freeform 50"/>
          <p:cNvSpPr/>
          <p:nvPr/>
        </p:nvSpPr>
        <p:spPr>
          <a:xfrm rot="1067999">
            <a:off x="6213445" y="17872368"/>
            <a:ext cx="1776417" cy="1119157"/>
          </a:xfrm>
          <a:custGeom>
            <a:avLst/>
            <a:gdLst/>
            <a:ahLst/>
            <a:cxnLst/>
            <a:rect l="l" t="t" r="r" b="b"/>
            <a:pathLst>
              <a:path w="1776417" h="1119157">
                <a:moveTo>
                  <a:pt x="0" y="0"/>
                </a:moveTo>
                <a:lnTo>
                  <a:pt x="1776418" y="0"/>
                </a:lnTo>
                <a:lnTo>
                  <a:pt x="1776418" y="1119157"/>
                </a:lnTo>
                <a:lnTo>
                  <a:pt x="0" y="1119157"/>
                </a:lnTo>
                <a:lnTo>
                  <a:pt x="0" y="0"/>
                </a:lnTo>
                <a:close/>
              </a:path>
            </a:pathLst>
          </a:custGeom>
          <a:blipFill>
            <a:blip r:embed="rId15"/>
            <a:stretch>
              <a:fillRect/>
            </a:stretch>
          </a:blipFill>
        </p:spPr>
        <p:txBody>
          <a:bodyPr/>
          <a:lstStyle/>
          <a:p>
            <a:endParaRPr lang="en-GB"/>
          </a:p>
        </p:txBody>
      </p:sp>
      <p:sp>
        <p:nvSpPr>
          <p:cNvPr id="51" name="Freeform 51"/>
          <p:cNvSpPr/>
          <p:nvPr/>
        </p:nvSpPr>
        <p:spPr>
          <a:xfrm rot="1053180">
            <a:off x="5594962" y="18332270"/>
            <a:ext cx="1817681" cy="1145153"/>
          </a:xfrm>
          <a:custGeom>
            <a:avLst/>
            <a:gdLst/>
            <a:ahLst/>
            <a:cxnLst/>
            <a:rect l="l" t="t" r="r" b="b"/>
            <a:pathLst>
              <a:path w="1817681" h="1145153">
                <a:moveTo>
                  <a:pt x="0" y="0"/>
                </a:moveTo>
                <a:lnTo>
                  <a:pt x="1817681" y="0"/>
                </a:lnTo>
                <a:lnTo>
                  <a:pt x="1817681" y="1145153"/>
                </a:lnTo>
                <a:lnTo>
                  <a:pt x="0" y="1145153"/>
                </a:lnTo>
                <a:lnTo>
                  <a:pt x="0" y="0"/>
                </a:lnTo>
                <a:close/>
              </a:path>
            </a:pathLst>
          </a:custGeom>
          <a:blipFill>
            <a:blip r:embed="rId16"/>
            <a:stretch>
              <a:fillRect/>
            </a:stretch>
          </a:blipFill>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grpSp>
        <p:nvGrpSpPr>
          <p:cNvPr id="2" name="Group 2"/>
          <p:cNvGrpSpPr/>
          <p:nvPr/>
        </p:nvGrpSpPr>
        <p:grpSpPr>
          <a:xfrm>
            <a:off x="584428" y="7225533"/>
            <a:ext cx="6451144" cy="9760746"/>
            <a:chOff x="0" y="0"/>
            <a:chExt cx="2293740" cy="3470487"/>
          </a:xfrm>
        </p:grpSpPr>
        <p:sp>
          <p:nvSpPr>
            <p:cNvPr id="3" name="Freeform 3"/>
            <p:cNvSpPr/>
            <p:nvPr/>
          </p:nvSpPr>
          <p:spPr>
            <a:xfrm>
              <a:off x="0" y="0"/>
              <a:ext cx="2293740" cy="3470487"/>
            </a:xfrm>
            <a:custGeom>
              <a:avLst/>
              <a:gdLst/>
              <a:ahLst/>
              <a:cxnLst/>
              <a:rect l="l" t="t" r="r" b="b"/>
              <a:pathLst>
                <a:path w="2293740" h="3470487">
                  <a:moveTo>
                    <a:pt x="64805" y="0"/>
                  </a:moveTo>
                  <a:lnTo>
                    <a:pt x="2228936" y="0"/>
                  </a:lnTo>
                  <a:cubicBezTo>
                    <a:pt x="2264726" y="0"/>
                    <a:pt x="2293740" y="29014"/>
                    <a:pt x="2293740" y="64805"/>
                  </a:cubicBezTo>
                  <a:lnTo>
                    <a:pt x="2293740" y="3405683"/>
                  </a:lnTo>
                  <a:cubicBezTo>
                    <a:pt x="2293740" y="3441473"/>
                    <a:pt x="2264726" y="3470487"/>
                    <a:pt x="2228936" y="3470487"/>
                  </a:cubicBezTo>
                  <a:lnTo>
                    <a:pt x="64805" y="3470487"/>
                  </a:lnTo>
                  <a:cubicBezTo>
                    <a:pt x="29014" y="3470487"/>
                    <a:pt x="0" y="3441473"/>
                    <a:pt x="0" y="3405683"/>
                  </a:cubicBezTo>
                  <a:lnTo>
                    <a:pt x="0" y="64805"/>
                  </a:lnTo>
                  <a:cubicBezTo>
                    <a:pt x="0" y="29014"/>
                    <a:pt x="29014" y="0"/>
                    <a:pt x="64805" y="0"/>
                  </a:cubicBezTo>
                  <a:close/>
                </a:path>
              </a:pathLst>
            </a:custGeom>
            <a:solidFill>
              <a:srgbClr val="FFFFFF"/>
            </a:solidFill>
          </p:spPr>
          <p:txBody>
            <a:bodyPr/>
            <a:lstStyle/>
            <a:p>
              <a:endParaRPr lang="en-GB"/>
            </a:p>
          </p:txBody>
        </p:sp>
        <p:sp>
          <p:nvSpPr>
            <p:cNvPr id="4" name="TextBox 4"/>
            <p:cNvSpPr txBox="1"/>
            <p:nvPr/>
          </p:nvSpPr>
          <p:spPr>
            <a:xfrm>
              <a:off x="0" y="-85725"/>
              <a:ext cx="2293740" cy="3556212"/>
            </a:xfrm>
            <a:prstGeom prst="rect">
              <a:avLst/>
            </a:prstGeom>
          </p:spPr>
          <p:txBody>
            <a:bodyPr lIns="50800" tIns="50800" rIns="50800" bIns="50800" rtlCol="0" anchor="ctr"/>
            <a:lstStyle/>
            <a:p>
              <a:pPr algn="ctr">
                <a:lnSpc>
                  <a:spcPts val="2660"/>
                </a:lnSpc>
              </a:pPr>
              <a:endParaRPr/>
            </a:p>
          </p:txBody>
        </p:sp>
      </p:grpSp>
      <p:graphicFrame>
        <p:nvGraphicFramePr>
          <p:cNvPr id="5" name="Table 5"/>
          <p:cNvGraphicFramePr>
            <a:graphicFrameLocks noGrp="1"/>
          </p:cNvGraphicFramePr>
          <p:nvPr>
            <p:extLst>
              <p:ext uri="{D42A27DB-BD31-4B8C-83A1-F6EECF244321}">
                <p14:modId xmlns:p14="http://schemas.microsoft.com/office/powerpoint/2010/main" val="2986786977"/>
              </p:ext>
            </p:extLst>
          </p:nvPr>
        </p:nvGraphicFramePr>
        <p:xfrm>
          <a:off x="978393" y="7802888"/>
          <a:ext cx="5740014" cy="8829492"/>
        </p:xfrm>
        <a:graphic>
          <a:graphicData uri="http://schemas.openxmlformats.org/drawingml/2006/table">
            <a:tbl>
              <a:tblPr/>
              <a:tblGrid>
                <a:gridCol w="2721518">
                  <a:extLst>
                    <a:ext uri="{9D8B030D-6E8A-4147-A177-3AD203B41FA5}">
                      <a16:colId xmlns:a16="http://schemas.microsoft.com/office/drawing/2014/main" val="20000"/>
                    </a:ext>
                  </a:extLst>
                </a:gridCol>
                <a:gridCol w="1575287">
                  <a:extLst>
                    <a:ext uri="{9D8B030D-6E8A-4147-A177-3AD203B41FA5}">
                      <a16:colId xmlns:a16="http://schemas.microsoft.com/office/drawing/2014/main" val="20001"/>
                    </a:ext>
                  </a:extLst>
                </a:gridCol>
                <a:gridCol w="1443209">
                  <a:extLst>
                    <a:ext uri="{9D8B030D-6E8A-4147-A177-3AD203B41FA5}">
                      <a16:colId xmlns:a16="http://schemas.microsoft.com/office/drawing/2014/main" val="20002"/>
                    </a:ext>
                  </a:extLst>
                </a:gridCol>
              </a:tblGrid>
              <a:tr h="2104814">
                <a:tc>
                  <a:txBody>
                    <a:bodyPr/>
                    <a:lstStyle/>
                    <a:p>
                      <a:pPr algn="ctr">
                        <a:lnSpc>
                          <a:spcPts val="2239"/>
                        </a:lnSpc>
                        <a:defRPr/>
                      </a:pPr>
                      <a:r>
                        <a:rPr lang="en-US" sz="1599" b="1" dirty="0">
                          <a:solidFill>
                            <a:srgbClr val="1B1464"/>
                          </a:solidFill>
                          <a:latin typeface="Cera Pro Bold"/>
                          <a:ea typeface="Cera Pro Bold"/>
                          <a:cs typeface="Cera Pro Bold"/>
                          <a:sym typeface="Cera Pro Bold"/>
                        </a:rPr>
                        <a:t>Theme</a:t>
                      </a:r>
                      <a:endParaRPr lang="en-US" sz="1100" dirty="0"/>
                    </a:p>
                  </a:txBody>
                  <a:tcPr marL="104775" marR="104775" marT="104775" marB="1047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A8DFF"/>
                    </a:solidFill>
                  </a:tcPr>
                </a:tc>
                <a:tc>
                  <a:txBody>
                    <a:bodyPr/>
                    <a:lstStyle/>
                    <a:p>
                      <a:pPr algn="ctr">
                        <a:lnSpc>
                          <a:spcPts val="2239"/>
                        </a:lnSpc>
                        <a:defRPr/>
                      </a:pPr>
                      <a:r>
                        <a:rPr lang="en-US" sz="1599" b="1" dirty="0">
                          <a:solidFill>
                            <a:srgbClr val="1B1464"/>
                          </a:solidFill>
                          <a:latin typeface="Cera Pro Bold"/>
                          <a:ea typeface="Cera Pro Bold"/>
                          <a:cs typeface="Cera Pro Bold"/>
                          <a:sym typeface="Cera Pro Bold"/>
                        </a:rPr>
                        <a:t>No. of services that included theme in their response</a:t>
                      </a:r>
                      <a:endParaRPr lang="en-US" sz="1100" dirty="0"/>
                    </a:p>
                  </a:txBody>
                  <a:tcPr marL="104775" marR="104775" marT="104775" marB="1047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8D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 of 125 services</a:t>
                      </a:r>
                      <a:endParaRPr lang="en-US" sz="1100"/>
                    </a:p>
                  </a:txBody>
                  <a:tcPr marL="104775" marR="104775" marT="104775" marB="104775" anchor="ctr">
                    <a:lnL w="12700" cap="flat" cmpd="sng" algn="ctr">
                      <a:solidFill>
                        <a:schemeClr val="tx1"/>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3A8DFF"/>
                    </a:solidFill>
                  </a:tcPr>
                </a:tc>
                <a:extLst>
                  <a:ext uri="{0D108BD9-81ED-4DB2-BD59-A6C34878D82A}">
                    <a16:rowId xmlns:a16="http://schemas.microsoft.com/office/drawing/2014/main" val="10000"/>
                  </a:ext>
                </a:extLst>
              </a:tr>
              <a:tr h="925532">
                <a:tc>
                  <a:txBody>
                    <a:bodyPr/>
                    <a:lstStyle/>
                    <a:p>
                      <a:pPr algn="ctr">
                        <a:lnSpc>
                          <a:spcPts val="2239"/>
                        </a:lnSpc>
                        <a:defRPr/>
                      </a:pPr>
                      <a:r>
                        <a:rPr lang="en-US" sz="1599" b="1" dirty="0">
                          <a:solidFill>
                            <a:srgbClr val="1B1464"/>
                          </a:solidFill>
                          <a:latin typeface="Cera Pro Bold"/>
                          <a:ea typeface="Cera Pro Bold"/>
                          <a:cs typeface="Cera Pro Bold"/>
                          <a:sym typeface="Cera Pro Bold"/>
                        </a:rPr>
                        <a:t>Informal mediation and communication support</a:t>
                      </a:r>
                      <a:endParaRPr lang="en-US" sz="1100" dirty="0"/>
                    </a:p>
                  </a:txBody>
                  <a:tcPr marL="104775" marR="104775" marT="104775" marB="1047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A8D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64</a:t>
                      </a:r>
                      <a:endParaRPr lang="en-US" sz="1100"/>
                    </a:p>
                  </a:txBody>
                  <a:tcPr marL="104775" marR="104775" marT="104775" marB="104775" anchor="ctr">
                    <a:lnL w="12700" cap="flat" cmpd="sng" algn="ctr">
                      <a:solidFill>
                        <a:schemeClr val="tx1"/>
                      </a:solidFill>
                      <a:prstDash val="solid"/>
                      <a:round/>
                      <a:headEnd type="none" w="med" len="med"/>
                      <a:tailEnd type="none" w="med" len="med"/>
                    </a:lnL>
                    <a:lnR w="9525" cap="flat" cmpd="sng" algn="ctr">
                      <a:solidFill>
                        <a:srgbClr val="1B1464"/>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51.2%</a:t>
                      </a:r>
                      <a:endParaRPr lang="en-US" sz="1100"/>
                    </a:p>
                  </a:txBody>
                  <a:tcPr marL="104775" marR="104775" marT="104775" marB="104775" anchor="ctr">
                    <a:lnL w="9525"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62974">
                <a:tc>
                  <a:txBody>
                    <a:bodyPr/>
                    <a:lstStyle/>
                    <a:p>
                      <a:pPr algn="ctr">
                        <a:lnSpc>
                          <a:spcPts val="2239"/>
                        </a:lnSpc>
                        <a:defRPr/>
                      </a:pPr>
                      <a:r>
                        <a:rPr lang="en-US" sz="1599" b="1" dirty="0">
                          <a:solidFill>
                            <a:srgbClr val="1B1464"/>
                          </a:solidFill>
                          <a:latin typeface="Cera Pro Bold"/>
                          <a:ea typeface="Cera Pro Bold"/>
                          <a:cs typeface="Cera Pro Bold"/>
                          <a:sym typeface="Cera Pro Bold"/>
                        </a:rPr>
                        <a:t>Formal mediation support</a:t>
                      </a:r>
                      <a:endParaRPr lang="en-US" sz="1100" dirty="0"/>
                    </a:p>
                  </a:txBody>
                  <a:tcPr marL="104775" marR="104775" marT="104775" marB="1047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A8D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48</a:t>
                      </a:r>
                      <a:endParaRPr lang="en-US" sz="1100"/>
                    </a:p>
                  </a:txBody>
                  <a:tcPr marL="104775" marR="104775" marT="104775" marB="104775" anchor="ctr">
                    <a:lnL w="12700" cap="flat" cmpd="sng" algn="ctr">
                      <a:solidFill>
                        <a:schemeClr val="tx1"/>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38.4%</a:t>
                      </a:r>
                      <a:endParaRPr lang="en-US" sz="1100"/>
                    </a:p>
                  </a:txBody>
                  <a:tcPr marL="104775" marR="104775" marT="104775" marB="104775" anchor="ctr">
                    <a:lnL w="9525"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912678">
                <a:tc>
                  <a:txBody>
                    <a:bodyPr/>
                    <a:lstStyle/>
                    <a:p>
                      <a:pPr algn="ctr">
                        <a:lnSpc>
                          <a:spcPts val="2239"/>
                        </a:lnSpc>
                        <a:defRPr/>
                      </a:pPr>
                      <a:r>
                        <a:rPr lang="en-US" sz="1599" b="1" dirty="0">
                          <a:solidFill>
                            <a:srgbClr val="1B1464"/>
                          </a:solidFill>
                          <a:latin typeface="Cera Pro Bold"/>
                          <a:ea typeface="Cera Pro Bold"/>
                          <a:cs typeface="Cera Pro Bold"/>
                          <a:sym typeface="Cera Pro Bold"/>
                        </a:rPr>
                        <a:t>General guidance and support on SEN systems</a:t>
                      </a:r>
                      <a:endParaRPr lang="en-US" sz="1100" dirty="0"/>
                    </a:p>
                  </a:txBody>
                  <a:tcPr marL="104775" marR="104775" marT="104775" marB="1047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A8D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34</a:t>
                      </a:r>
                      <a:endParaRPr lang="en-US" sz="1100"/>
                    </a:p>
                  </a:txBody>
                  <a:tcPr marL="104775" marR="104775" marT="104775" marB="104775" anchor="ctr">
                    <a:lnL w="12700" cap="flat" cmpd="sng" algn="ctr">
                      <a:solidFill>
                        <a:schemeClr val="tx1"/>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27.2%</a:t>
                      </a:r>
                      <a:endParaRPr lang="en-US" sz="1100"/>
                    </a:p>
                  </a:txBody>
                  <a:tcPr marL="104775" marR="104775" marT="104775" marB="104775" anchor="ctr">
                    <a:lnL w="9525"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912678">
                <a:tc>
                  <a:txBody>
                    <a:bodyPr/>
                    <a:lstStyle/>
                    <a:p>
                      <a:pPr algn="ctr">
                        <a:lnSpc>
                          <a:spcPts val="2239"/>
                        </a:lnSpc>
                        <a:defRPr/>
                      </a:pPr>
                      <a:r>
                        <a:rPr lang="en-US" sz="1599" b="1" dirty="0">
                          <a:solidFill>
                            <a:srgbClr val="1B1464"/>
                          </a:solidFill>
                          <a:latin typeface="Cera Pro Bold"/>
                          <a:ea typeface="Cera Pro Bold"/>
                          <a:cs typeface="Cera Pro Bold"/>
                          <a:sym typeface="Cera Pro Bold"/>
                        </a:rPr>
                        <a:t>Evidence gathering and case preparation</a:t>
                      </a:r>
                      <a:endParaRPr lang="en-US" sz="1100" dirty="0"/>
                    </a:p>
                  </a:txBody>
                  <a:tcPr marL="104775" marR="104775" marT="104775" marB="1047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A8D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19</a:t>
                      </a:r>
                      <a:endParaRPr lang="en-US" sz="1100"/>
                    </a:p>
                  </a:txBody>
                  <a:tcPr marL="104775" marR="104775" marT="104775" marB="104775" anchor="ctr">
                    <a:lnL w="12700" cap="flat" cmpd="sng" algn="ctr">
                      <a:solidFill>
                        <a:schemeClr val="tx1"/>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15.2%</a:t>
                      </a:r>
                      <a:endParaRPr lang="en-US" sz="1100"/>
                    </a:p>
                  </a:txBody>
                  <a:tcPr marL="104775" marR="104775" marT="104775" marB="104775" anchor="ctr">
                    <a:lnL w="9525"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629876">
                <a:tc>
                  <a:txBody>
                    <a:bodyPr/>
                    <a:lstStyle/>
                    <a:p>
                      <a:pPr algn="ctr">
                        <a:lnSpc>
                          <a:spcPts val="2239"/>
                        </a:lnSpc>
                        <a:defRPr/>
                      </a:pPr>
                      <a:r>
                        <a:rPr lang="en-US" sz="1599" b="1" dirty="0">
                          <a:solidFill>
                            <a:srgbClr val="1B1464"/>
                          </a:solidFill>
                          <a:latin typeface="Cera Pro Bold"/>
                          <a:ea typeface="Cera Pro Bold"/>
                          <a:cs typeface="Cera Pro Bold"/>
                          <a:sym typeface="Cera Pro Bold"/>
                        </a:rPr>
                        <a:t>Legal guidance</a:t>
                      </a:r>
                      <a:endParaRPr lang="en-US" sz="1100" dirty="0"/>
                    </a:p>
                  </a:txBody>
                  <a:tcPr marL="104775" marR="104775" marT="104775" marB="1047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A8D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8</a:t>
                      </a:r>
                      <a:endParaRPr lang="en-US" sz="1100"/>
                    </a:p>
                  </a:txBody>
                  <a:tcPr marL="104775" marR="104775" marT="104775" marB="104775" anchor="ctr">
                    <a:lnL w="12700" cap="flat" cmpd="sng" algn="ctr">
                      <a:solidFill>
                        <a:schemeClr val="tx1"/>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6.4%</a:t>
                      </a:r>
                      <a:endParaRPr lang="en-US" sz="1100"/>
                    </a:p>
                  </a:txBody>
                  <a:tcPr marL="104775" marR="104775" marT="104775" marB="104775" anchor="ctr">
                    <a:lnL w="9525"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629876">
                <a:tc>
                  <a:txBody>
                    <a:bodyPr/>
                    <a:lstStyle/>
                    <a:p>
                      <a:pPr algn="ctr">
                        <a:lnSpc>
                          <a:spcPts val="2239"/>
                        </a:lnSpc>
                        <a:defRPr/>
                      </a:pPr>
                      <a:r>
                        <a:rPr lang="en-US" sz="1599" b="1" dirty="0">
                          <a:solidFill>
                            <a:srgbClr val="1B1464"/>
                          </a:solidFill>
                          <a:latin typeface="Cera Pro Bold"/>
                          <a:ea typeface="Cera Pro Bold"/>
                          <a:cs typeface="Cera Pro Bold"/>
                          <a:sym typeface="Cera Pro Bold"/>
                        </a:rPr>
                        <a:t>Consent Order support</a:t>
                      </a:r>
                      <a:endParaRPr lang="en-US" sz="1100" dirty="0"/>
                    </a:p>
                  </a:txBody>
                  <a:tcPr marL="104775" marR="104775" marT="104775" marB="1047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A8D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4</a:t>
                      </a:r>
                      <a:endParaRPr lang="en-US" sz="1100"/>
                    </a:p>
                  </a:txBody>
                  <a:tcPr marL="104775" marR="104775" marT="104775" marB="104775" anchor="ctr">
                    <a:lnL w="12700" cap="flat" cmpd="sng" algn="ctr">
                      <a:solidFill>
                        <a:schemeClr val="tx1"/>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3.2%</a:t>
                      </a:r>
                      <a:endParaRPr lang="en-US" sz="1100"/>
                    </a:p>
                  </a:txBody>
                  <a:tcPr marL="104775" marR="104775" marT="104775" marB="104775" anchor="ctr">
                    <a:lnL w="9525"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925532">
                <a:tc>
                  <a:txBody>
                    <a:bodyPr/>
                    <a:lstStyle/>
                    <a:p>
                      <a:pPr algn="ctr">
                        <a:lnSpc>
                          <a:spcPts val="2239"/>
                        </a:lnSpc>
                        <a:defRPr/>
                      </a:pPr>
                      <a:r>
                        <a:rPr lang="en-US" sz="1599" b="1">
                          <a:solidFill>
                            <a:srgbClr val="1B1464"/>
                          </a:solidFill>
                          <a:latin typeface="Cera Pro Bold"/>
                          <a:ea typeface="Cera Pro Bold"/>
                          <a:cs typeface="Cera Pro Bold"/>
                          <a:sym typeface="Cera Pro Bold"/>
                        </a:rPr>
                        <a:t>Unspecified mediation support</a:t>
                      </a:r>
                      <a:endParaRPr lang="en-US" sz="1100"/>
                    </a:p>
                  </a:txBody>
                  <a:tcPr marL="104775" marR="104775" marT="104775" marB="104775" anchor="ctr">
                    <a:lnL w="9525" cap="flat" cmpd="sng" algn="ctr">
                      <a:solidFill>
                        <a:srgbClr val="1B1464"/>
                      </a:solidFill>
                      <a:prstDash val="solid"/>
                      <a:round/>
                      <a:headEnd type="none" w="med" len="med"/>
                      <a:tailEnd type="none" w="med" len="med"/>
                    </a:lnL>
                    <a:lnR w="0" cap="flat" cmpd="sng" algn="ctr">
                      <a:solidFill>
                        <a:srgbClr val="1B1464"/>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3A8D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3</a:t>
                      </a:r>
                      <a:endParaRPr lang="en-US" sz="1100"/>
                    </a:p>
                  </a:txBody>
                  <a:tcPr marL="104775" marR="104775" marT="104775" marB="104775" anchor="ctr">
                    <a:lnL w="0"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2.4%</a:t>
                      </a:r>
                      <a:endParaRPr lang="en-US" sz="1100"/>
                    </a:p>
                  </a:txBody>
                  <a:tcPr marL="104775" marR="104775" marT="104775" marB="104775" anchor="ctr">
                    <a:lnL w="9525"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925532">
                <a:tc>
                  <a:txBody>
                    <a:bodyPr/>
                    <a:lstStyle/>
                    <a:p>
                      <a:pPr algn="ctr">
                        <a:lnSpc>
                          <a:spcPts val="2239"/>
                        </a:lnSpc>
                        <a:defRPr/>
                      </a:pPr>
                      <a:r>
                        <a:rPr lang="en-US" sz="1599" b="1">
                          <a:solidFill>
                            <a:srgbClr val="1B1464"/>
                          </a:solidFill>
                          <a:latin typeface="Cera Pro Bold"/>
                          <a:ea typeface="Cera Pro Bold"/>
                          <a:cs typeface="Cera Pro Bold"/>
                          <a:sym typeface="Cera Pro Bold"/>
                        </a:rPr>
                        <a:t>Unspecified/ categorical data</a:t>
                      </a:r>
                      <a:endParaRPr lang="en-US" sz="1100"/>
                    </a:p>
                  </a:txBody>
                  <a:tcPr marL="104775" marR="104775" marT="104775" marB="104775" anchor="ctr">
                    <a:lnL w="9525" cap="flat" cmpd="sng" algn="ctr">
                      <a:solidFill>
                        <a:srgbClr val="1B1464"/>
                      </a:solidFill>
                      <a:prstDash val="solid"/>
                      <a:round/>
                      <a:headEnd type="none" w="med" len="med"/>
                      <a:tailEnd type="none" w="med" len="med"/>
                    </a:lnL>
                    <a:lnR w="0"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3A8DFF"/>
                    </a:solidFill>
                  </a:tcPr>
                </a:tc>
                <a:tc>
                  <a:txBody>
                    <a:bodyPr/>
                    <a:lstStyle/>
                    <a:p>
                      <a:pPr algn="ctr">
                        <a:lnSpc>
                          <a:spcPts val="2239"/>
                        </a:lnSpc>
                        <a:defRPr/>
                      </a:pPr>
                      <a:r>
                        <a:rPr lang="en-US" sz="1599" b="1">
                          <a:solidFill>
                            <a:srgbClr val="1B1464"/>
                          </a:solidFill>
                          <a:latin typeface="Cera Pro Bold"/>
                          <a:ea typeface="Cera Pro Bold"/>
                          <a:cs typeface="Cera Pro Bold"/>
                          <a:sym typeface="Cera Pro Bold"/>
                        </a:rPr>
                        <a:t>3</a:t>
                      </a:r>
                      <a:endParaRPr lang="en-US" sz="1100"/>
                    </a:p>
                  </a:txBody>
                  <a:tcPr marL="104775" marR="104775" marT="104775" marB="104775" anchor="ctr">
                    <a:lnL w="0"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tc>
                  <a:txBody>
                    <a:bodyPr/>
                    <a:lstStyle/>
                    <a:p>
                      <a:pPr algn="ctr">
                        <a:lnSpc>
                          <a:spcPts val="2239"/>
                        </a:lnSpc>
                        <a:defRPr/>
                      </a:pPr>
                      <a:r>
                        <a:rPr lang="en-US" sz="1599" b="1" dirty="0">
                          <a:solidFill>
                            <a:srgbClr val="1B1464"/>
                          </a:solidFill>
                          <a:latin typeface="Cera Pro Bold"/>
                          <a:ea typeface="Cera Pro Bold"/>
                          <a:cs typeface="Cera Pro Bold"/>
                          <a:sym typeface="Cera Pro Bold"/>
                        </a:rPr>
                        <a:t>2.4%</a:t>
                      </a:r>
                      <a:endParaRPr lang="en-US" sz="1100" dirty="0"/>
                    </a:p>
                  </a:txBody>
                  <a:tcPr marL="104775" marR="104775" marT="104775" marB="104775" anchor="ctr">
                    <a:lnL w="9525" cap="flat" cmpd="sng" algn="ctr">
                      <a:solidFill>
                        <a:srgbClr val="1B1464"/>
                      </a:solidFill>
                      <a:prstDash val="solid"/>
                      <a:round/>
                      <a:headEnd type="none" w="med" len="med"/>
                      <a:tailEnd type="none" w="med" len="med"/>
                    </a:lnL>
                    <a:lnR w="9525" cap="flat" cmpd="sng" algn="ctr">
                      <a:solidFill>
                        <a:srgbClr val="1B1464"/>
                      </a:solidFill>
                      <a:prstDash val="solid"/>
                      <a:round/>
                      <a:headEnd type="none" w="med" len="med"/>
                      <a:tailEnd type="none" w="med" len="med"/>
                    </a:lnR>
                    <a:lnT w="9525" cap="flat" cmpd="sng" algn="ctr">
                      <a:solidFill>
                        <a:srgbClr val="1B1464"/>
                      </a:solidFill>
                      <a:prstDash val="solid"/>
                      <a:round/>
                      <a:headEnd type="none" w="med" len="med"/>
                      <a:tailEnd type="none" w="med" len="med"/>
                    </a:lnT>
                    <a:lnB w="9525" cap="flat" cmpd="sng" algn="ctr">
                      <a:solidFill>
                        <a:srgbClr val="1B1464"/>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bl>
          </a:graphicData>
        </a:graphic>
      </p:graphicFrame>
      <p:grpSp>
        <p:nvGrpSpPr>
          <p:cNvPr id="6" name="Group 6"/>
          <p:cNvGrpSpPr/>
          <p:nvPr/>
        </p:nvGrpSpPr>
        <p:grpSpPr>
          <a:xfrm>
            <a:off x="-932938" y="17967300"/>
            <a:ext cx="10092603" cy="1385790"/>
            <a:chOff x="0" y="0"/>
            <a:chExt cx="6752710" cy="927198"/>
          </a:xfrm>
        </p:grpSpPr>
        <p:sp>
          <p:nvSpPr>
            <p:cNvPr id="7" name="Freeform 7"/>
            <p:cNvSpPr/>
            <p:nvPr/>
          </p:nvSpPr>
          <p:spPr>
            <a:xfrm>
              <a:off x="0" y="0"/>
              <a:ext cx="6752710" cy="927198"/>
            </a:xfrm>
            <a:custGeom>
              <a:avLst/>
              <a:gdLst/>
              <a:ahLst/>
              <a:cxnLst/>
              <a:rect l="l" t="t" r="r" b="b"/>
              <a:pathLst>
                <a:path w="6752710" h="927198">
                  <a:moveTo>
                    <a:pt x="6549510" y="0"/>
                  </a:moveTo>
                  <a:cubicBezTo>
                    <a:pt x="6661734" y="0"/>
                    <a:pt x="6752710" y="207560"/>
                    <a:pt x="6752710" y="463599"/>
                  </a:cubicBezTo>
                  <a:cubicBezTo>
                    <a:pt x="6752710" y="719638"/>
                    <a:pt x="6661734" y="927198"/>
                    <a:pt x="6549510" y="927198"/>
                  </a:cubicBezTo>
                  <a:lnTo>
                    <a:pt x="203200" y="927198"/>
                  </a:lnTo>
                  <a:cubicBezTo>
                    <a:pt x="90976" y="927198"/>
                    <a:pt x="0" y="719638"/>
                    <a:pt x="0" y="463599"/>
                  </a:cubicBezTo>
                  <a:cubicBezTo>
                    <a:pt x="0" y="207560"/>
                    <a:pt x="90976" y="0"/>
                    <a:pt x="203200" y="0"/>
                  </a:cubicBezTo>
                  <a:close/>
                </a:path>
              </a:pathLst>
            </a:custGeom>
            <a:solidFill>
              <a:srgbClr val="3A8DFF"/>
            </a:solidFill>
          </p:spPr>
          <p:txBody>
            <a:bodyPr/>
            <a:lstStyle/>
            <a:p>
              <a:endParaRPr lang="en-GB"/>
            </a:p>
          </p:txBody>
        </p:sp>
        <p:sp>
          <p:nvSpPr>
            <p:cNvPr id="8" name="TextBox 8"/>
            <p:cNvSpPr txBox="1"/>
            <p:nvPr/>
          </p:nvSpPr>
          <p:spPr>
            <a:xfrm>
              <a:off x="0" y="-38100"/>
              <a:ext cx="6752710" cy="965298"/>
            </a:xfrm>
            <a:prstGeom prst="rect">
              <a:avLst/>
            </a:prstGeom>
          </p:spPr>
          <p:txBody>
            <a:bodyPr lIns="19997" tIns="19997" rIns="19997" bIns="19997" rtlCol="0" anchor="ctr"/>
            <a:lstStyle/>
            <a:p>
              <a:pPr algn="ctr">
                <a:lnSpc>
                  <a:spcPts val="1030"/>
                </a:lnSpc>
              </a:pPr>
              <a:endParaRPr/>
            </a:p>
          </p:txBody>
        </p:sp>
      </p:grpSp>
      <p:sp>
        <p:nvSpPr>
          <p:cNvPr id="9" name="Freeform 9"/>
          <p:cNvSpPr/>
          <p:nvPr/>
        </p:nvSpPr>
        <p:spPr>
          <a:xfrm>
            <a:off x="3112826" y="18675366"/>
            <a:ext cx="148728" cy="148728"/>
          </a:xfrm>
          <a:custGeom>
            <a:avLst/>
            <a:gdLst/>
            <a:ahLst/>
            <a:cxnLst/>
            <a:rect l="l" t="t" r="r" b="b"/>
            <a:pathLst>
              <a:path w="148728" h="148728">
                <a:moveTo>
                  <a:pt x="0" y="0"/>
                </a:moveTo>
                <a:lnTo>
                  <a:pt x="148727" y="0"/>
                </a:lnTo>
                <a:lnTo>
                  <a:pt x="148727" y="148728"/>
                </a:lnTo>
                <a:lnTo>
                  <a:pt x="0" y="1487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0" name="Freeform 10"/>
          <p:cNvSpPr/>
          <p:nvPr/>
        </p:nvSpPr>
        <p:spPr>
          <a:xfrm>
            <a:off x="3112826" y="18451912"/>
            <a:ext cx="139069" cy="99608"/>
          </a:xfrm>
          <a:custGeom>
            <a:avLst/>
            <a:gdLst/>
            <a:ahLst/>
            <a:cxnLst/>
            <a:rect l="l" t="t" r="r" b="b"/>
            <a:pathLst>
              <a:path w="139069" h="99608">
                <a:moveTo>
                  <a:pt x="0" y="0"/>
                </a:moveTo>
                <a:lnTo>
                  <a:pt x="139068" y="0"/>
                </a:lnTo>
                <a:lnTo>
                  <a:pt x="139068" y="99608"/>
                </a:lnTo>
                <a:lnTo>
                  <a:pt x="0" y="996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 name="TextBox 11"/>
          <p:cNvSpPr txBox="1"/>
          <p:nvPr/>
        </p:nvSpPr>
        <p:spPr>
          <a:xfrm>
            <a:off x="3345585" y="18612570"/>
            <a:ext cx="1132399" cy="226695"/>
          </a:xfrm>
          <a:prstGeom prst="rect">
            <a:avLst/>
          </a:prstGeom>
        </p:spPr>
        <p:txBody>
          <a:bodyPr lIns="0" tIns="0" rIns="0" bIns="0" rtlCol="0" anchor="t">
            <a:spAutoFit/>
          </a:bodyPr>
          <a:lstStyle/>
          <a:p>
            <a:pPr algn="ctr">
              <a:lnSpc>
                <a:spcPts val="1679"/>
              </a:lnSpc>
              <a:spcBef>
                <a:spcPct val="0"/>
              </a:spcBef>
            </a:pPr>
            <a:r>
              <a:rPr lang="en-US" sz="1199" b="1" u="sng">
                <a:solidFill>
                  <a:srgbClr val="1B1464"/>
                </a:solidFill>
                <a:latin typeface="Cera Round Pro Bold"/>
                <a:ea typeface="Cera Round Pro Bold"/>
                <a:cs typeface="Cera Round Pro Bold"/>
                <a:sym typeface="Cera Round Pro Bold"/>
                <a:hlinkClick r:id="rId6" tooltip="https://councilfordisabledchildren.org.uk/about-us-0/networks/information-advice-and-support-services-network"/>
              </a:rPr>
              <a:t>IASSN Website</a:t>
            </a:r>
          </a:p>
        </p:txBody>
      </p:sp>
      <p:sp>
        <p:nvSpPr>
          <p:cNvPr id="12" name="TextBox 12"/>
          <p:cNvSpPr txBox="1"/>
          <p:nvPr/>
        </p:nvSpPr>
        <p:spPr>
          <a:xfrm>
            <a:off x="331675" y="18093732"/>
            <a:ext cx="7033449" cy="226695"/>
          </a:xfrm>
          <a:prstGeom prst="rect">
            <a:avLst/>
          </a:prstGeom>
        </p:spPr>
        <p:txBody>
          <a:bodyPr lIns="0" tIns="0" rIns="0" bIns="0" rtlCol="0" anchor="t">
            <a:spAutoFit/>
          </a:bodyPr>
          <a:lstStyle/>
          <a:p>
            <a:pPr algn="ctr">
              <a:lnSpc>
                <a:spcPts val="1679"/>
              </a:lnSpc>
              <a:spcBef>
                <a:spcPct val="0"/>
              </a:spcBef>
            </a:pPr>
            <a:r>
              <a:rPr lang="en-US" sz="1200" b="1">
                <a:solidFill>
                  <a:srgbClr val="1B1464"/>
                </a:solidFill>
                <a:latin typeface="Cera Round Pro Bold"/>
                <a:ea typeface="Cera Round Pro Bold"/>
                <a:cs typeface="Cera Round Pro Bold"/>
                <a:sym typeface="Cera Round Pro Bold"/>
              </a:rPr>
              <a:t>If you have any questions, please contact the Information Advice and Support Services Network  </a:t>
            </a:r>
          </a:p>
        </p:txBody>
      </p:sp>
      <p:sp>
        <p:nvSpPr>
          <p:cNvPr id="13" name="TextBox 13"/>
          <p:cNvSpPr txBox="1"/>
          <p:nvPr/>
        </p:nvSpPr>
        <p:spPr>
          <a:xfrm>
            <a:off x="3345585" y="18377577"/>
            <a:ext cx="1309390" cy="226695"/>
          </a:xfrm>
          <a:prstGeom prst="rect">
            <a:avLst/>
          </a:prstGeom>
        </p:spPr>
        <p:txBody>
          <a:bodyPr lIns="0" tIns="0" rIns="0" bIns="0" rtlCol="0" anchor="t">
            <a:spAutoFit/>
          </a:bodyPr>
          <a:lstStyle/>
          <a:p>
            <a:pPr algn="ctr">
              <a:lnSpc>
                <a:spcPts val="1679"/>
              </a:lnSpc>
              <a:spcBef>
                <a:spcPct val="0"/>
              </a:spcBef>
            </a:pPr>
            <a:r>
              <a:rPr lang="en-US" sz="1199" b="1" u="sng">
                <a:solidFill>
                  <a:srgbClr val="1B1464"/>
                </a:solidFill>
                <a:latin typeface="Cera Round Pro Bold"/>
                <a:ea typeface="Cera Round Pro Bold"/>
                <a:cs typeface="Cera Round Pro Bold"/>
                <a:sym typeface="Cera Round Pro Bold"/>
                <a:hlinkClick r:id="rId7" tooltip="mailto:iassn@ncb.org.uk"/>
              </a:rPr>
              <a:t>i</a:t>
            </a:r>
            <a:r>
              <a:rPr lang="en-US" sz="1199" b="1" u="sng">
                <a:solidFill>
                  <a:srgbClr val="1B1464"/>
                </a:solidFill>
                <a:latin typeface="Cera Round Pro Bold"/>
                <a:ea typeface="Cera Round Pro Bold"/>
                <a:cs typeface="Cera Round Pro Bold"/>
                <a:sym typeface="Cera Round Pro Bold"/>
                <a:hlinkClick r:id="rId7" tooltip="mailto:iassn@ncb.org.uk"/>
              </a:rPr>
              <a:t>assn@ncb.org.uk</a:t>
            </a:r>
            <a:r>
              <a:rPr lang="en-US" sz="1199" b="1">
                <a:solidFill>
                  <a:srgbClr val="1B1464"/>
                </a:solidFill>
                <a:latin typeface="Cera Round Pro Bold"/>
                <a:ea typeface="Cera Round Pro Bold"/>
                <a:cs typeface="Cera Round Pro Bold"/>
                <a:sym typeface="Cera Round Pro Bold"/>
              </a:rPr>
              <a:t> </a:t>
            </a:r>
          </a:p>
        </p:txBody>
      </p:sp>
      <p:sp>
        <p:nvSpPr>
          <p:cNvPr id="14" name="Freeform 14"/>
          <p:cNvSpPr/>
          <p:nvPr/>
        </p:nvSpPr>
        <p:spPr>
          <a:xfrm rot="10641765">
            <a:off x="5345562" y="-2778137"/>
            <a:ext cx="4548876" cy="4404700"/>
          </a:xfrm>
          <a:custGeom>
            <a:avLst/>
            <a:gdLst/>
            <a:ahLst/>
            <a:cxnLst/>
            <a:rect l="l" t="t" r="r" b="b"/>
            <a:pathLst>
              <a:path w="4548876" h="4404700">
                <a:moveTo>
                  <a:pt x="0" y="0"/>
                </a:moveTo>
                <a:lnTo>
                  <a:pt x="4548876" y="0"/>
                </a:lnTo>
                <a:lnTo>
                  <a:pt x="4548876" y="4404699"/>
                </a:lnTo>
                <a:lnTo>
                  <a:pt x="0" y="4404699"/>
                </a:lnTo>
                <a:lnTo>
                  <a:pt x="0" y="0"/>
                </a:lnTo>
                <a:close/>
              </a:path>
            </a:pathLst>
          </a:custGeom>
          <a:blipFill>
            <a:blip r:embed="rId8"/>
            <a:stretch>
              <a:fillRect/>
            </a:stretch>
          </a:blipFill>
        </p:spPr>
        <p:txBody>
          <a:bodyPr/>
          <a:lstStyle/>
          <a:p>
            <a:endParaRPr lang="en-GB"/>
          </a:p>
        </p:txBody>
      </p:sp>
      <p:grpSp>
        <p:nvGrpSpPr>
          <p:cNvPr id="15" name="Group 15"/>
          <p:cNvGrpSpPr/>
          <p:nvPr/>
        </p:nvGrpSpPr>
        <p:grpSpPr>
          <a:xfrm>
            <a:off x="584428" y="3807872"/>
            <a:ext cx="6451144" cy="2682186"/>
            <a:chOff x="0" y="0"/>
            <a:chExt cx="2293740" cy="953666"/>
          </a:xfrm>
        </p:grpSpPr>
        <p:sp>
          <p:nvSpPr>
            <p:cNvPr id="16" name="Freeform 16"/>
            <p:cNvSpPr/>
            <p:nvPr/>
          </p:nvSpPr>
          <p:spPr>
            <a:xfrm>
              <a:off x="0" y="0"/>
              <a:ext cx="2293740" cy="953666"/>
            </a:xfrm>
            <a:custGeom>
              <a:avLst/>
              <a:gdLst/>
              <a:ahLst/>
              <a:cxnLst/>
              <a:rect l="l" t="t" r="r" b="b"/>
              <a:pathLst>
                <a:path w="2293740" h="953666">
                  <a:moveTo>
                    <a:pt x="64805" y="0"/>
                  </a:moveTo>
                  <a:lnTo>
                    <a:pt x="2228936" y="0"/>
                  </a:lnTo>
                  <a:cubicBezTo>
                    <a:pt x="2264726" y="0"/>
                    <a:pt x="2293740" y="29014"/>
                    <a:pt x="2293740" y="64805"/>
                  </a:cubicBezTo>
                  <a:lnTo>
                    <a:pt x="2293740" y="888861"/>
                  </a:lnTo>
                  <a:cubicBezTo>
                    <a:pt x="2293740" y="924652"/>
                    <a:pt x="2264726" y="953666"/>
                    <a:pt x="2228936" y="953666"/>
                  </a:cubicBezTo>
                  <a:lnTo>
                    <a:pt x="64805" y="953666"/>
                  </a:lnTo>
                  <a:cubicBezTo>
                    <a:pt x="29014" y="953666"/>
                    <a:pt x="0" y="924652"/>
                    <a:pt x="0" y="888861"/>
                  </a:cubicBezTo>
                  <a:lnTo>
                    <a:pt x="0" y="64805"/>
                  </a:lnTo>
                  <a:cubicBezTo>
                    <a:pt x="0" y="29014"/>
                    <a:pt x="29014" y="0"/>
                    <a:pt x="64805" y="0"/>
                  </a:cubicBezTo>
                  <a:close/>
                </a:path>
              </a:pathLst>
            </a:custGeom>
            <a:solidFill>
              <a:srgbClr val="3A8DFF"/>
            </a:solidFill>
          </p:spPr>
          <p:txBody>
            <a:bodyPr/>
            <a:lstStyle/>
            <a:p>
              <a:endParaRPr lang="en-GB"/>
            </a:p>
          </p:txBody>
        </p:sp>
        <p:sp>
          <p:nvSpPr>
            <p:cNvPr id="17" name="TextBox 17"/>
            <p:cNvSpPr txBox="1"/>
            <p:nvPr/>
          </p:nvSpPr>
          <p:spPr>
            <a:xfrm>
              <a:off x="0" y="-85725"/>
              <a:ext cx="2293740" cy="1039391"/>
            </a:xfrm>
            <a:prstGeom prst="rect">
              <a:avLst/>
            </a:prstGeom>
          </p:spPr>
          <p:txBody>
            <a:bodyPr lIns="50800" tIns="50800" rIns="50800" bIns="50800" rtlCol="0" anchor="ctr"/>
            <a:lstStyle/>
            <a:p>
              <a:pPr algn="ctr">
                <a:lnSpc>
                  <a:spcPts val="2520"/>
                </a:lnSpc>
              </a:pPr>
              <a:endParaRPr/>
            </a:p>
          </p:txBody>
        </p:sp>
      </p:grpSp>
      <p:sp>
        <p:nvSpPr>
          <p:cNvPr id="18" name="TextBox 18"/>
          <p:cNvSpPr txBox="1"/>
          <p:nvPr/>
        </p:nvSpPr>
        <p:spPr>
          <a:xfrm>
            <a:off x="1022547" y="3884690"/>
            <a:ext cx="5778473" cy="2382520"/>
          </a:xfrm>
          <a:prstGeom prst="rect">
            <a:avLst/>
          </a:prstGeom>
        </p:spPr>
        <p:txBody>
          <a:bodyPr lIns="0" tIns="0" rIns="0" bIns="0" rtlCol="0" anchor="t">
            <a:spAutoFit/>
          </a:bodyPr>
          <a:lstStyle/>
          <a:p>
            <a:pPr algn="ctr">
              <a:lnSpc>
                <a:spcPts val="3080"/>
              </a:lnSpc>
            </a:pPr>
            <a:r>
              <a:rPr lang="en-US" sz="2200" b="1">
                <a:solidFill>
                  <a:srgbClr val="1B1464"/>
                </a:solidFill>
                <a:latin typeface="Cera Round Pro Bold"/>
                <a:ea typeface="Cera Round Pro Bold"/>
                <a:cs typeface="Cera Round Pro Bold"/>
                <a:sym typeface="Cera Round Pro Bold"/>
              </a:rPr>
              <a:t>We asked SENDIAS services to give more detail on how their work supporting early resolution helped avoid Tribunals. We took the replies from the 125 services who completed that question and identified themes.</a:t>
            </a:r>
          </a:p>
        </p:txBody>
      </p:sp>
      <p:sp>
        <p:nvSpPr>
          <p:cNvPr id="19" name="TextBox 19"/>
          <p:cNvSpPr txBox="1"/>
          <p:nvPr/>
        </p:nvSpPr>
        <p:spPr>
          <a:xfrm>
            <a:off x="922285" y="2509932"/>
            <a:ext cx="5652492" cy="564515"/>
          </a:xfrm>
          <a:prstGeom prst="rect">
            <a:avLst/>
          </a:prstGeom>
        </p:spPr>
        <p:txBody>
          <a:bodyPr lIns="0" tIns="0" rIns="0" bIns="0" rtlCol="0" anchor="t">
            <a:spAutoFit/>
          </a:bodyPr>
          <a:lstStyle/>
          <a:p>
            <a:pPr algn="ctr">
              <a:lnSpc>
                <a:spcPts val="4059"/>
              </a:lnSpc>
            </a:pPr>
            <a:r>
              <a:rPr lang="en-US" sz="2899" b="1">
                <a:solidFill>
                  <a:srgbClr val="FFFFFF"/>
                </a:solidFill>
                <a:latin typeface="Cera Round Pro Bold"/>
                <a:ea typeface="Cera Round Pro Bold"/>
                <a:cs typeface="Cera Round Pro Bold"/>
                <a:sym typeface="Cera Round Pro Bold"/>
              </a:rPr>
              <a:t>Tribunal Avoidance - Key themes</a:t>
            </a:r>
          </a:p>
        </p:txBody>
      </p:sp>
      <p:sp>
        <p:nvSpPr>
          <p:cNvPr id="20" name="Freeform 20"/>
          <p:cNvSpPr/>
          <p:nvPr/>
        </p:nvSpPr>
        <p:spPr>
          <a:xfrm>
            <a:off x="220981" y="381211"/>
            <a:ext cx="2449055" cy="542874"/>
          </a:xfrm>
          <a:custGeom>
            <a:avLst/>
            <a:gdLst/>
            <a:ahLst/>
            <a:cxnLst/>
            <a:rect l="l" t="t" r="r" b="b"/>
            <a:pathLst>
              <a:path w="2449055" h="542874">
                <a:moveTo>
                  <a:pt x="0" y="0"/>
                </a:moveTo>
                <a:lnTo>
                  <a:pt x="2449055" y="0"/>
                </a:lnTo>
                <a:lnTo>
                  <a:pt x="2449055" y="542874"/>
                </a:lnTo>
                <a:lnTo>
                  <a:pt x="0" y="542874"/>
                </a:lnTo>
                <a:lnTo>
                  <a:pt x="0" y="0"/>
                </a:lnTo>
                <a:close/>
              </a:path>
            </a:pathLst>
          </a:custGeom>
          <a:blipFill>
            <a:blip r:embed="rId9"/>
            <a:stretch>
              <a:fillRect/>
            </a:stretch>
          </a:blipFill>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504</Words>
  <Application>Microsoft Office PowerPoint</Application>
  <PresentationFormat>Custom</PresentationFormat>
  <Paragraphs>94</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Cera Pro Bold</vt:lpstr>
      <vt:lpstr>Cera Pro</vt:lpstr>
      <vt:lpstr>Cera Round Pro Bold</vt:lpstr>
      <vt:lpstr>Calibri</vt:lpstr>
      <vt:lpstr>Arial</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Infographic format</dc:title>
  <cp:lastModifiedBy>Thejashri Supriya</cp:lastModifiedBy>
  <cp:revision>2</cp:revision>
  <dcterms:created xsi:type="dcterms:W3CDTF">2006-08-16T00:00:00Z</dcterms:created>
  <dcterms:modified xsi:type="dcterms:W3CDTF">2025-11-28T13:33:27Z</dcterms:modified>
  <dc:identifier>DAG0F1f1slg</dc:identifier>
</cp:coreProperties>
</file>