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sldIdLst>
    <p:sldId id="551" r:id="rId2"/>
    <p:sldId id="55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rrel Norwood" initials="SN" lastIdx="8" clrIdx="0">
    <p:extLst>
      <p:ext uri="{19B8F6BF-5375-455C-9EA6-DF929625EA0E}">
        <p15:presenceInfo xmlns:p15="http://schemas.microsoft.com/office/powerpoint/2012/main" userId="S-1-5-21-1099761310-1732913671-2243477033-2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468" autoAdjust="0"/>
    <p:restoredTop sz="73271" autoAdjust="0"/>
  </p:normalViewPr>
  <p:slideViewPr>
    <p:cSldViewPr snapToGrid="0">
      <p:cViewPr varScale="1">
        <p:scale>
          <a:sx n="68" d="100"/>
          <a:sy n="68" d="100"/>
        </p:scale>
        <p:origin x="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4E8FD8-7B19-4BFF-9A98-3432900BF702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8F51EF26-36DF-4921-9D43-FFFE4281E879}">
      <dgm:prSet phldrT="[Text]"/>
      <dgm:spPr/>
      <dgm:t>
        <a:bodyPr/>
        <a:lstStyle/>
        <a:p>
          <a:r>
            <a:rPr lang="en-GB" b="1" dirty="0"/>
            <a:t>Digital literacy </a:t>
          </a:r>
          <a:r>
            <a:rPr lang="en-GB" dirty="0"/>
            <a:t>– support and training for parents to develop digital skills and/or access equipment</a:t>
          </a:r>
        </a:p>
      </dgm:t>
    </dgm:pt>
    <dgm:pt modelId="{BB0443CE-2360-4193-8F8E-64C20C48D92D}" type="parTrans" cxnId="{3857DDA1-0C73-4059-BC89-5CDDCB13AEDA}">
      <dgm:prSet/>
      <dgm:spPr/>
      <dgm:t>
        <a:bodyPr/>
        <a:lstStyle/>
        <a:p>
          <a:endParaRPr lang="en-GB"/>
        </a:p>
      </dgm:t>
    </dgm:pt>
    <dgm:pt modelId="{5F6F3CDF-9A68-42CA-B386-BA271BA8E38F}" type="sibTrans" cxnId="{3857DDA1-0C73-4059-BC89-5CDDCB13AEDA}">
      <dgm:prSet/>
      <dgm:spPr/>
      <dgm:t>
        <a:bodyPr/>
        <a:lstStyle/>
        <a:p>
          <a:endParaRPr lang="en-GB"/>
        </a:p>
      </dgm:t>
    </dgm:pt>
    <dgm:pt modelId="{3D0F0155-0D6C-48C7-8E23-881070194DA2}">
      <dgm:prSet phldrT="[Text]"/>
      <dgm:spPr/>
      <dgm:t>
        <a:bodyPr/>
        <a:lstStyle/>
        <a:p>
          <a:r>
            <a:rPr lang="en-GB" b="1" dirty="0"/>
            <a:t>Process vs plan </a:t>
          </a:r>
          <a:r>
            <a:rPr lang="en-GB" dirty="0"/>
            <a:t>– what is being digitised, the plan, the process or both – what does digitised mean as lots of different perceptions </a:t>
          </a:r>
        </a:p>
      </dgm:t>
    </dgm:pt>
    <dgm:pt modelId="{B4B3B98E-CAB5-4969-91BF-8A7B6A57762B}" type="parTrans" cxnId="{88EF3FAC-B57D-47B9-AFF7-C87BD3BD48D6}">
      <dgm:prSet/>
      <dgm:spPr/>
      <dgm:t>
        <a:bodyPr/>
        <a:lstStyle/>
        <a:p>
          <a:endParaRPr lang="en-GB"/>
        </a:p>
      </dgm:t>
    </dgm:pt>
    <dgm:pt modelId="{38851A07-8175-4208-8B97-EB339F524CFC}" type="sibTrans" cxnId="{88EF3FAC-B57D-47B9-AFF7-C87BD3BD48D6}">
      <dgm:prSet/>
      <dgm:spPr/>
      <dgm:t>
        <a:bodyPr/>
        <a:lstStyle/>
        <a:p>
          <a:endParaRPr lang="en-GB"/>
        </a:p>
      </dgm:t>
    </dgm:pt>
    <dgm:pt modelId="{DD638774-93FF-467B-904C-66452A402AB6}">
      <dgm:prSet phldrT="[Text]"/>
      <dgm:spPr/>
      <dgm:t>
        <a:bodyPr/>
        <a:lstStyle/>
        <a:p>
          <a:r>
            <a:rPr lang="en-GB" b="1" dirty="0"/>
            <a:t>Format</a:t>
          </a:r>
          <a:r>
            <a:rPr lang="en-GB" baseline="0" dirty="0"/>
            <a:t> – How can the EHCP promote a child-centred, needs-led approach – one section for child’s needs; avoid linking sections to legislation (e.g. social care) and focus on communicating how a child’s needs will be met and outcomes achieved</a:t>
          </a:r>
          <a:endParaRPr lang="en-GB" dirty="0"/>
        </a:p>
      </dgm:t>
    </dgm:pt>
    <dgm:pt modelId="{E7FA4F79-6B58-490B-9AD1-B1165AE41DC9}" type="parTrans" cxnId="{4A5983BC-A731-471E-8C6A-7606639A1846}">
      <dgm:prSet/>
      <dgm:spPr/>
      <dgm:t>
        <a:bodyPr/>
        <a:lstStyle/>
        <a:p>
          <a:endParaRPr lang="en-GB"/>
        </a:p>
      </dgm:t>
    </dgm:pt>
    <dgm:pt modelId="{22E683C7-01BF-49F1-8A01-A1DFBD464F95}" type="sibTrans" cxnId="{4A5983BC-A731-471E-8C6A-7606639A1846}">
      <dgm:prSet/>
      <dgm:spPr/>
      <dgm:t>
        <a:bodyPr/>
        <a:lstStyle/>
        <a:p>
          <a:endParaRPr lang="en-GB"/>
        </a:p>
      </dgm:t>
    </dgm:pt>
    <dgm:pt modelId="{F455D3EE-A61C-4BA1-A180-3B00376716DD}">
      <dgm:prSet/>
      <dgm:spPr/>
      <dgm:t>
        <a:bodyPr/>
        <a:lstStyle/>
        <a:p>
          <a:r>
            <a:rPr lang="en-GB" b="1" dirty="0"/>
            <a:t>Standardisation</a:t>
          </a:r>
          <a:r>
            <a:rPr lang="en-GB" dirty="0"/>
            <a:t> - would make workforce training easier and more efficient</a:t>
          </a:r>
        </a:p>
      </dgm:t>
    </dgm:pt>
    <dgm:pt modelId="{04510233-6E4D-4830-BC79-46D579E988BE}" type="parTrans" cxnId="{4624EFB4-1219-4692-B172-03A52D756948}">
      <dgm:prSet/>
      <dgm:spPr/>
      <dgm:t>
        <a:bodyPr/>
        <a:lstStyle/>
        <a:p>
          <a:endParaRPr lang="en-GB"/>
        </a:p>
      </dgm:t>
    </dgm:pt>
    <dgm:pt modelId="{DC8948DA-4FD8-48A0-8A64-8E20212E5ACB}" type="sibTrans" cxnId="{4624EFB4-1219-4692-B172-03A52D756948}">
      <dgm:prSet/>
      <dgm:spPr/>
      <dgm:t>
        <a:bodyPr/>
        <a:lstStyle/>
        <a:p>
          <a:endParaRPr lang="en-GB"/>
        </a:p>
      </dgm:t>
    </dgm:pt>
    <dgm:pt modelId="{86B362CE-746E-4030-85EC-FBDF8B521EA5}">
      <dgm:prSet phldrT="[Text]"/>
      <dgm:spPr/>
      <dgm:t>
        <a:bodyPr/>
        <a:lstStyle/>
        <a:p>
          <a:r>
            <a:rPr lang="en-GB" b="1" dirty="0"/>
            <a:t>Quality Assurance </a:t>
          </a:r>
          <a:r>
            <a:rPr lang="en-GB" dirty="0"/>
            <a:t>– a central source of what a good plan looks like</a:t>
          </a:r>
        </a:p>
      </dgm:t>
    </dgm:pt>
    <dgm:pt modelId="{9BF72736-B065-4808-A8FB-FA7B868A7A01}" type="parTrans" cxnId="{E942B122-6123-481F-A309-F9A81E30CDD2}">
      <dgm:prSet/>
      <dgm:spPr/>
      <dgm:t>
        <a:bodyPr/>
        <a:lstStyle/>
        <a:p>
          <a:endParaRPr lang="en-GB"/>
        </a:p>
      </dgm:t>
    </dgm:pt>
    <dgm:pt modelId="{EB04A996-D317-44CE-B108-C1783F381A12}" type="sibTrans" cxnId="{E942B122-6123-481F-A309-F9A81E30CDD2}">
      <dgm:prSet/>
      <dgm:spPr/>
      <dgm:t>
        <a:bodyPr/>
        <a:lstStyle/>
        <a:p>
          <a:endParaRPr lang="en-GB"/>
        </a:p>
      </dgm:t>
    </dgm:pt>
    <dgm:pt modelId="{2D519DD0-9273-4EB1-98E4-19A602695329}">
      <dgm:prSet phldrT="[Text]"/>
      <dgm:spPr/>
      <dgm:t>
        <a:bodyPr/>
        <a:lstStyle/>
        <a:p>
          <a:r>
            <a:rPr lang="en-GB" b="1" dirty="0"/>
            <a:t>Data security </a:t>
          </a:r>
          <a:r>
            <a:rPr lang="en-GB" dirty="0"/>
            <a:t>– Address concerns on data security to build parental confidence</a:t>
          </a:r>
        </a:p>
      </dgm:t>
    </dgm:pt>
    <dgm:pt modelId="{3D7769B7-A5B8-4B35-AA94-9ABB2906D927}" type="parTrans" cxnId="{8FE14C7C-9BD3-41DB-A4B6-FBF6A1FC5B9C}">
      <dgm:prSet/>
      <dgm:spPr/>
      <dgm:t>
        <a:bodyPr/>
        <a:lstStyle/>
        <a:p>
          <a:endParaRPr lang="en-GB"/>
        </a:p>
      </dgm:t>
    </dgm:pt>
    <dgm:pt modelId="{E3A890DD-B10B-448D-8DB2-428D37C3628D}" type="sibTrans" cxnId="{8FE14C7C-9BD3-41DB-A4B6-FBF6A1FC5B9C}">
      <dgm:prSet/>
      <dgm:spPr/>
      <dgm:t>
        <a:bodyPr/>
        <a:lstStyle/>
        <a:p>
          <a:endParaRPr lang="en-GB"/>
        </a:p>
      </dgm:t>
    </dgm:pt>
    <dgm:pt modelId="{634AFC35-6F20-4531-AA25-3134C7D1C259}">
      <dgm:prSet phldrT="[Text]"/>
      <dgm:spPr/>
      <dgm:t>
        <a:bodyPr/>
        <a:lstStyle/>
        <a:p>
          <a:r>
            <a:rPr lang="en-GB" b="1" dirty="0"/>
            <a:t>Different ages and stages </a:t>
          </a:r>
          <a:r>
            <a:rPr lang="en-GB" dirty="0"/>
            <a:t>– needs to acknowledge nuances over time from early years to </a:t>
          </a:r>
          <a:r>
            <a:rPr lang="en-GB" dirty="0" err="1"/>
            <a:t>PfA</a:t>
          </a:r>
          <a:r>
            <a:rPr lang="en-GB" dirty="0"/>
            <a:t> </a:t>
          </a:r>
        </a:p>
      </dgm:t>
    </dgm:pt>
    <dgm:pt modelId="{2FD35490-EEC8-4DA6-8B0E-62C454007ECC}" type="parTrans" cxnId="{745C6D68-B4B1-4299-A1C1-BB3EBF23A698}">
      <dgm:prSet/>
      <dgm:spPr/>
      <dgm:t>
        <a:bodyPr/>
        <a:lstStyle/>
        <a:p>
          <a:endParaRPr lang="en-GB"/>
        </a:p>
      </dgm:t>
    </dgm:pt>
    <dgm:pt modelId="{150B444C-EAF2-4373-902E-63266D37C257}" type="sibTrans" cxnId="{745C6D68-B4B1-4299-A1C1-BB3EBF23A698}">
      <dgm:prSet/>
      <dgm:spPr/>
      <dgm:t>
        <a:bodyPr/>
        <a:lstStyle/>
        <a:p>
          <a:endParaRPr lang="en-GB"/>
        </a:p>
      </dgm:t>
    </dgm:pt>
    <dgm:pt modelId="{46153EB3-2781-41A4-8311-AA665342A4C4}" type="pres">
      <dgm:prSet presAssocID="{264E8FD8-7B19-4BFF-9A98-3432900BF702}" presName="Name0" presStyleCnt="0">
        <dgm:presLayoutVars>
          <dgm:chMax val="7"/>
          <dgm:chPref val="7"/>
          <dgm:dir/>
        </dgm:presLayoutVars>
      </dgm:prSet>
      <dgm:spPr/>
    </dgm:pt>
    <dgm:pt modelId="{034B8EB5-FFFE-4334-A328-FA82C3FEA586}" type="pres">
      <dgm:prSet presAssocID="{264E8FD8-7B19-4BFF-9A98-3432900BF702}" presName="Name1" presStyleCnt="0"/>
      <dgm:spPr/>
    </dgm:pt>
    <dgm:pt modelId="{7BA28827-7E0A-4579-805D-F0642937C4DB}" type="pres">
      <dgm:prSet presAssocID="{264E8FD8-7B19-4BFF-9A98-3432900BF702}" presName="cycle" presStyleCnt="0"/>
      <dgm:spPr/>
    </dgm:pt>
    <dgm:pt modelId="{87DB48CD-AE61-4076-BFED-E661FC6B701D}" type="pres">
      <dgm:prSet presAssocID="{264E8FD8-7B19-4BFF-9A98-3432900BF702}" presName="srcNode" presStyleLbl="node1" presStyleIdx="0" presStyleCnt="7"/>
      <dgm:spPr/>
    </dgm:pt>
    <dgm:pt modelId="{C086DDD7-90B4-4870-BF29-9A18151E7375}" type="pres">
      <dgm:prSet presAssocID="{264E8FD8-7B19-4BFF-9A98-3432900BF702}" presName="conn" presStyleLbl="parChTrans1D2" presStyleIdx="0" presStyleCnt="1"/>
      <dgm:spPr/>
    </dgm:pt>
    <dgm:pt modelId="{96A5E2B2-3C2A-4F1C-9EC7-B0FA6DAD349A}" type="pres">
      <dgm:prSet presAssocID="{264E8FD8-7B19-4BFF-9A98-3432900BF702}" presName="extraNode" presStyleLbl="node1" presStyleIdx="0" presStyleCnt="7"/>
      <dgm:spPr/>
    </dgm:pt>
    <dgm:pt modelId="{1E3698A1-4DD6-480D-9B80-2949CFEC3A0E}" type="pres">
      <dgm:prSet presAssocID="{264E8FD8-7B19-4BFF-9A98-3432900BF702}" presName="dstNode" presStyleLbl="node1" presStyleIdx="0" presStyleCnt="7"/>
      <dgm:spPr/>
    </dgm:pt>
    <dgm:pt modelId="{DB44010E-F99D-49AE-9762-14991DDC9DC6}" type="pres">
      <dgm:prSet presAssocID="{8F51EF26-36DF-4921-9D43-FFFE4281E879}" presName="text_1" presStyleLbl="node1" presStyleIdx="0" presStyleCnt="7">
        <dgm:presLayoutVars>
          <dgm:bulletEnabled val="1"/>
        </dgm:presLayoutVars>
      </dgm:prSet>
      <dgm:spPr/>
    </dgm:pt>
    <dgm:pt modelId="{E10E6C40-C150-46B6-8E00-35B9AB5CB53F}" type="pres">
      <dgm:prSet presAssocID="{8F51EF26-36DF-4921-9D43-FFFE4281E879}" presName="accent_1" presStyleCnt="0"/>
      <dgm:spPr/>
    </dgm:pt>
    <dgm:pt modelId="{8B85E4FA-C13D-4D06-8338-F08588712CD1}" type="pres">
      <dgm:prSet presAssocID="{8F51EF26-36DF-4921-9D43-FFFE4281E879}" presName="accentRepeatNode" presStyleLbl="solidFgAcc1" presStyleIdx="0" presStyleCnt="7"/>
      <dgm:spPr/>
    </dgm:pt>
    <dgm:pt modelId="{C7C1017C-279D-4EBE-86CE-6764D7942446}" type="pres">
      <dgm:prSet presAssocID="{F455D3EE-A61C-4BA1-A180-3B00376716DD}" presName="text_2" presStyleLbl="node1" presStyleIdx="1" presStyleCnt="7">
        <dgm:presLayoutVars>
          <dgm:bulletEnabled val="1"/>
        </dgm:presLayoutVars>
      </dgm:prSet>
      <dgm:spPr/>
    </dgm:pt>
    <dgm:pt modelId="{ADCE42C1-2919-4FC1-90EE-F156F76B0C14}" type="pres">
      <dgm:prSet presAssocID="{F455D3EE-A61C-4BA1-A180-3B00376716DD}" presName="accent_2" presStyleCnt="0"/>
      <dgm:spPr/>
    </dgm:pt>
    <dgm:pt modelId="{8908CCC6-A84F-4939-B4E9-0010D6D9E7F5}" type="pres">
      <dgm:prSet presAssocID="{F455D3EE-A61C-4BA1-A180-3B00376716DD}" presName="accentRepeatNode" presStyleLbl="solidFgAcc1" presStyleIdx="1" presStyleCnt="7"/>
      <dgm:spPr/>
    </dgm:pt>
    <dgm:pt modelId="{F55C2493-F7A4-4C99-A950-66AB3C586763}" type="pres">
      <dgm:prSet presAssocID="{3D0F0155-0D6C-48C7-8E23-881070194DA2}" presName="text_3" presStyleLbl="node1" presStyleIdx="2" presStyleCnt="7">
        <dgm:presLayoutVars>
          <dgm:bulletEnabled val="1"/>
        </dgm:presLayoutVars>
      </dgm:prSet>
      <dgm:spPr/>
    </dgm:pt>
    <dgm:pt modelId="{2305175A-812A-4A25-9E9F-21E56CFD229B}" type="pres">
      <dgm:prSet presAssocID="{3D0F0155-0D6C-48C7-8E23-881070194DA2}" presName="accent_3" presStyleCnt="0"/>
      <dgm:spPr/>
    </dgm:pt>
    <dgm:pt modelId="{D48E12C1-B29D-4D5F-9655-75BFC334A1B0}" type="pres">
      <dgm:prSet presAssocID="{3D0F0155-0D6C-48C7-8E23-881070194DA2}" presName="accentRepeatNode" presStyleLbl="solidFgAcc1" presStyleIdx="2" presStyleCnt="7"/>
      <dgm:spPr/>
    </dgm:pt>
    <dgm:pt modelId="{167B3271-CD3F-437A-AB1D-C1996723657D}" type="pres">
      <dgm:prSet presAssocID="{DD638774-93FF-467B-904C-66452A402AB6}" presName="text_4" presStyleLbl="node1" presStyleIdx="3" presStyleCnt="7">
        <dgm:presLayoutVars>
          <dgm:bulletEnabled val="1"/>
        </dgm:presLayoutVars>
      </dgm:prSet>
      <dgm:spPr/>
    </dgm:pt>
    <dgm:pt modelId="{3CCDDA97-059A-43ED-ACC5-927A6B1580BF}" type="pres">
      <dgm:prSet presAssocID="{DD638774-93FF-467B-904C-66452A402AB6}" presName="accent_4" presStyleCnt="0"/>
      <dgm:spPr/>
    </dgm:pt>
    <dgm:pt modelId="{9E24A1AB-FEC3-4F56-A373-6EEB6CA34EFF}" type="pres">
      <dgm:prSet presAssocID="{DD638774-93FF-467B-904C-66452A402AB6}" presName="accentRepeatNode" presStyleLbl="solidFgAcc1" presStyleIdx="3" presStyleCnt="7"/>
      <dgm:spPr/>
    </dgm:pt>
    <dgm:pt modelId="{997D6519-2EDD-4151-9C78-89AC205F41A4}" type="pres">
      <dgm:prSet presAssocID="{86B362CE-746E-4030-85EC-FBDF8B521EA5}" presName="text_5" presStyleLbl="node1" presStyleIdx="4" presStyleCnt="7">
        <dgm:presLayoutVars>
          <dgm:bulletEnabled val="1"/>
        </dgm:presLayoutVars>
      </dgm:prSet>
      <dgm:spPr/>
    </dgm:pt>
    <dgm:pt modelId="{2CDDED7B-67E0-4799-AC58-9EB362200F97}" type="pres">
      <dgm:prSet presAssocID="{86B362CE-746E-4030-85EC-FBDF8B521EA5}" presName="accent_5" presStyleCnt="0"/>
      <dgm:spPr/>
    </dgm:pt>
    <dgm:pt modelId="{AA84785D-48F1-47EE-9770-1717CA39B765}" type="pres">
      <dgm:prSet presAssocID="{86B362CE-746E-4030-85EC-FBDF8B521EA5}" presName="accentRepeatNode" presStyleLbl="solidFgAcc1" presStyleIdx="4" presStyleCnt="7"/>
      <dgm:spPr/>
    </dgm:pt>
    <dgm:pt modelId="{D9FD37CC-220B-48DD-97AD-9AD327D92763}" type="pres">
      <dgm:prSet presAssocID="{2D519DD0-9273-4EB1-98E4-19A602695329}" presName="text_6" presStyleLbl="node1" presStyleIdx="5" presStyleCnt="7">
        <dgm:presLayoutVars>
          <dgm:bulletEnabled val="1"/>
        </dgm:presLayoutVars>
      </dgm:prSet>
      <dgm:spPr/>
    </dgm:pt>
    <dgm:pt modelId="{2A119344-31FF-452E-B978-66FD3D7871CD}" type="pres">
      <dgm:prSet presAssocID="{2D519DD0-9273-4EB1-98E4-19A602695329}" presName="accent_6" presStyleCnt="0"/>
      <dgm:spPr/>
    </dgm:pt>
    <dgm:pt modelId="{BE2C6F96-9275-42D2-A630-0FE98735D514}" type="pres">
      <dgm:prSet presAssocID="{2D519DD0-9273-4EB1-98E4-19A602695329}" presName="accentRepeatNode" presStyleLbl="solidFgAcc1" presStyleIdx="5" presStyleCnt="7"/>
      <dgm:spPr/>
    </dgm:pt>
    <dgm:pt modelId="{B9CE380F-6C3C-490A-A55B-687E39E8F00F}" type="pres">
      <dgm:prSet presAssocID="{634AFC35-6F20-4531-AA25-3134C7D1C259}" presName="text_7" presStyleLbl="node1" presStyleIdx="6" presStyleCnt="7">
        <dgm:presLayoutVars>
          <dgm:bulletEnabled val="1"/>
        </dgm:presLayoutVars>
      </dgm:prSet>
      <dgm:spPr/>
    </dgm:pt>
    <dgm:pt modelId="{78EAA2B5-3258-423E-8E7E-C46CC7635927}" type="pres">
      <dgm:prSet presAssocID="{634AFC35-6F20-4531-AA25-3134C7D1C259}" presName="accent_7" presStyleCnt="0"/>
      <dgm:spPr/>
    </dgm:pt>
    <dgm:pt modelId="{D84341C9-94F2-4976-8B36-7879D52AEAB3}" type="pres">
      <dgm:prSet presAssocID="{634AFC35-6F20-4531-AA25-3134C7D1C259}" presName="accentRepeatNode" presStyleLbl="solidFgAcc1" presStyleIdx="6" presStyleCnt="7"/>
      <dgm:spPr/>
    </dgm:pt>
  </dgm:ptLst>
  <dgm:cxnLst>
    <dgm:cxn modelId="{09E94C0B-80EF-49E8-9D57-1566CF8EC0E7}" type="presOf" srcId="{3D0F0155-0D6C-48C7-8E23-881070194DA2}" destId="{F55C2493-F7A4-4C99-A950-66AB3C586763}" srcOrd="0" destOrd="0" presId="urn:microsoft.com/office/officeart/2008/layout/VerticalCurvedList"/>
    <dgm:cxn modelId="{8FCEF90D-9176-45C0-95B7-5DE55A7E5785}" type="presOf" srcId="{5F6F3CDF-9A68-42CA-B386-BA271BA8E38F}" destId="{C086DDD7-90B4-4870-BF29-9A18151E7375}" srcOrd="0" destOrd="0" presId="urn:microsoft.com/office/officeart/2008/layout/VerticalCurvedList"/>
    <dgm:cxn modelId="{DB0FF01B-0A27-4F67-9A9E-F3BE916BE238}" type="presOf" srcId="{264E8FD8-7B19-4BFF-9A98-3432900BF702}" destId="{46153EB3-2781-41A4-8311-AA665342A4C4}" srcOrd="0" destOrd="0" presId="urn:microsoft.com/office/officeart/2008/layout/VerticalCurvedList"/>
    <dgm:cxn modelId="{E942B122-6123-481F-A309-F9A81E30CDD2}" srcId="{264E8FD8-7B19-4BFF-9A98-3432900BF702}" destId="{86B362CE-746E-4030-85EC-FBDF8B521EA5}" srcOrd="4" destOrd="0" parTransId="{9BF72736-B065-4808-A8FB-FA7B868A7A01}" sibTransId="{EB04A996-D317-44CE-B108-C1783F381A12}"/>
    <dgm:cxn modelId="{BE6B732C-581D-465A-83DB-22A860F3F114}" type="presOf" srcId="{634AFC35-6F20-4531-AA25-3134C7D1C259}" destId="{B9CE380F-6C3C-490A-A55B-687E39E8F00F}" srcOrd="0" destOrd="0" presId="urn:microsoft.com/office/officeart/2008/layout/VerticalCurvedList"/>
    <dgm:cxn modelId="{745C6D68-B4B1-4299-A1C1-BB3EBF23A698}" srcId="{264E8FD8-7B19-4BFF-9A98-3432900BF702}" destId="{634AFC35-6F20-4531-AA25-3134C7D1C259}" srcOrd="6" destOrd="0" parTransId="{2FD35490-EEC8-4DA6-8B0E-62C454007ECC}" sibTransId="{150B444C-EAF2-4373-902E-63266D37C257}"/>
    <dgm:cxn modelId="{A15B8D55-C4FE-4B6F-8F8F-CE3DD1DADC76}" type="presOf" srcId="{8F51EF26-36DF-4921-9D43-FFFE4281E879}" destId="{DB44010E-F99D-49AE-9762-14991DDC9DC6}" srcOrd="0" destOrd="0" presId="urn:microsoft.com/office/officeart/2008/layout/VerticalCurvedList"/>
    <dgm:cxn modelId="{8FE14C7C-9BD3-41DB-A4B6-FBF6A1FC5B9C}" srcId="{264E8FD8-7B19-4BFF-9A98-3432900BF702}" destId="{2D519DD0-9273-4EB1-98E4-19A602695329}" srcOrd="5" destOrd="0" parTransId="{3D7769B7-A5B8-4B35-AA94-9ABB2906D927}" sibTransId="{E3A890DD-B10B-448D-8DB2-428D37C3628D}"/>
    <dgm:cxn modelId="{3857DDA1-0C73-4059-BC89-5CDDCB13AEDA}" srcId="{264E8FD8-7B19-4BFF-9A98-3432900BF702}" destId="{8F51EF26-36DF-4921-9D43-FFFE4281E879}" srcOrd="0" destOrd="0" parTransId="{BB0443CE-2360-4193-8F8E-64C20C48D92D}" sibTransId="{5F6F3CDF-9A68-42CA-B386-BA271BA8E38F}"/>
    <dgm:cxn modelId="{77DD93A8-1BD9-4E94-9D87-B9B8E0F96470}" type="presOf" srcId="{86B362CE-746E-4030-85EC-FBDF8B521EA5}" destId="{997D6519-2EDD-4151-9C78-89AC205F41A4}" srcOrd="0" destOrd="0" presId="urn:microsoft.com/office/officeart/2008/layout/VerticalCurvedList"/>
    <dgm:cxn modelId="{88EF3FAC-B57D-47B9-AFF7-C87BD3BD48D6}" srcId="{264E8FD8-7B19-4BFF-9A98-3432900BF702}" destId="{3D0F0155-0D6C-48C7-8E23-881070194DA2}" srcOrd="2" destOrd="0" parTransId="{B4B3B98E-CAB5-4969-91BF-8A7B6A57762B}" sibTransId="{38851A07-8175-4208-8B97-EB339F524CFC}"/>
    <dgm:cxn modelId="{4624EFB4-1219-4692-B172-03A52D756948}" srcId="{264E8FD8-7B19-4BFF-9A98-3432900BF702}" destId="{F455D3EE-A61C-4BA1-A180-3B00376716DD}" srcOrd="1" destOrd="0" parTransId="{04510233-6E4D-4830-BC79-46D579E988BE}" sibTransId="{DC8948DA-4FD8-48A0-8A64-8E20212E5ACB}"/>
    <dgm:cxn modelId="{4A5983BC-A731-471E-8C6A-7606639A1846}" srcId="{264E8FD8-7B19-4BFF-9A98-3432900BF702}" destId="{DD638774-93FF-467B-904C-66452A402AB6}" srcOrd="3" destOrd="0" parTransId="{E7FA4F79-6B58-490B-9AD1-B1165AE41DC9}" sibTransId="{22E683C7-01BF-49F1-8A01-A1DFBD464F95}"/>
    <dgm:cxn modelId="{398748D2-0F23-406A-836B-DB69A0E14D36}" type="presOf" srcId="{DD638774-93FF-467B-904C-66452A402AB6}" destId="{167B3271-CD3F-437A-AB1D-C1996723657D}" srcOrd="0" destOrd="0" presId="urn:microsoft.com/office/officeart/2008/layout/VerticalCurvedList"/>
    <dgm:cxn modelId="{B53D5FEB-06BA-42D7-9D89-DE8E4FD03E4D}" type="presOf" srcId="{F455D3EE-A61C-4BA1-A180-3B00376716DD}" destId="{C7C1017C-279D-4EBE-86CE-6764D7942446}" srcOrd="0" destOrd="0" presId="urn:microsoft.com/office/officeart/2008/layout/VerticalCurvedList"/>
    <dgm:cxn modelId="{0E751AF9-9D71-4E35-A72A-532CBBA1DF73}" type="presOf" srcId="{2D519DD0-9273-4EB1-98E4-19A602695329}" destId="{D9FD37CC-220B-48DD-97AD-9AD327D92763}" srcOrd="0" destOrd="0" presId="urn:microsoft.com/office/officeart/2008/layout/VerticalCurvedList"/>
    <dgm:cxn modelId="{3C21A42F-984C-4AB4-97E0-32B57393694A}" type="presParOf" srcId="{46153EB3-2781-41A4-8311-AA665342A4C4}" destId="{034B8EB5-FFFE-4334-A328-FA82C3FEA586}" srcOrd="0" destOrd="0" presId="urn:microsoft.com/office/officeart/2008/layout/VerticalCurvedList"/>
    <dgm:cxn modelId="{6033F3DB-CEEE-48FA-B975-AF0908972B54}" type="presParOf" srcId="{034B8EB5-FFFE-4334-A328-FA82C3FEA586}" destId="{7BA28827-7E0A-4579-805D-F0642937C4DB}" srcOrd="0" destOrd="0" presId="urn:microsoft.com/office/officeart/2008/layout/VerticalCurvedList"/>
    <dgm:cxn modelId="{E6A19064-221F-404B-B60B-6FC65D91F1E4}" type="presParOf" srcId="{7BA28827-7E0A-4579-805D-F0642937C4DB}" destId="{87DB48CD-AE61-4076-BFED-E661FC6B701D}" srcOrd="0" destOrd="0" presId="urn:microsoft.com/office/officeart/2008/layout/VerticalCurvedList"/>
    <dgm:cxn modelId="{EE559DBB-92FD-470A-A527-01A3625DA2E6}" type="presParOf" srcId="{7BA28827-7E0A-4579-805D-F0642937C4DB}" destId="{C086DDD7-90B4-4870-BF29-9A18151E7375}" srcOrd="1" destOrd="0" presId="urn:microsoft.com/office/officeart/2008/layout/VerticalCurvedList"/>
    <dgm:cxn modelId="{2F99BD7F-F4D3-4069-8A8E-9098378436A2}" type="presParOf" srcId="{7BA28827-7E0A-4579-805D-F0642937C4DB}" destId="{96A5E2B2-3C2A-4F1C-9EC7-B0FA6DAD349A}" srcOrd="2" destOrd="0" presId="urn:microsoft.com/office/officeart/2008/layout/VerticalCurvedList"/>
    <dgm:cxn modelId="{DC9973DB-F34D-44E3-858F-9E3FA26C6F25}" type="presParOf" srcId="{7BA28827-7E0A-4579-805D-F0642937C4DB}" destId="{1E3698A1-4DD6-480D-9B80-2949CFEC3A0E}" srcOrd="3" destOrd="0" presId="urn:microsoft.com/office/officeart/2008/layout/VerticalCurvedList"/>
    <dgm:cxn modelId="{06FDBC6E-2D59-46AC-85DA-65321A2B7B15}" type="presParOf" srcId="{034B8EB5-FFFE-4334-A328-FA82C3FEA586}" destId="{DB44010E-F99D-49AE-9762-14991DDC9DC6}" srcOrd="1" destOrd="0" presId="urn:microsoft.com/office/officeart/2008/layout/VerticalCurvedList"/>
    <dgm:cxn modelId="{E2611408-BBBA-4B61-AE2E-64CF69AFB21A}" type="presParOf" srcId="{034B8EB5-FFFE-4334-A328-FA82C3FEA586}" destId="{E10E6C40-C150-46B6-8E00-35B9AB5CB53F}" srcOrd="2" destOrd="0" presId="urn:microsoft.com/office/officeart/2008/layout/VerticalCurvedList"/>
    <dgm:cxn modelId="{7A814FAA-92DA-444D-B9F5-29ABFB517598}" type="presParOf" srcId="{E10E6C40-C150-46B6-8E00-35B9AB5CB53F}" destId="{8B85E4FA-C13D-4D06-8338-F08588712CD1}" srcOrd="0" destOrd="0" presId="urn:microsoft.com/office/officeart/2008/layout/VerticalCurvedList"/>
    <dgm:cxn modelId="{5A7D1265-56FA-475C-9848-5C14BA766A52}" type="presParOf" srcId="{034B8EB5-FFFE-4334-A328-FA82C3FEA586}" destId="{C7C1017C-279D-4EBE-86CE-6764D7942446}" srcOrd="3" destOrd="0" presId="urn:microsoft.com/office/officeart/2008/layout/VerticalCurvedList"/>
    <dgm:cxn modelId="{CF61D3BC-B29D-4F92-8158-DE27953F14F5}" type="presParOf" srcId="{034B8EB5-FFFE-4334-A328-FA82C3FEA586}" destId="{ADCE42C1-2919-4FC1-90EE-F156F76B0C14}" srcOrd="4" destOrd="0" presId="urn:microsoft.com/office/officeart/2008/layout/VerticalCurvedList"/>
    <dgm:cxn modelId="{787258D8-63B6-4B19-83F6-3EFA617C2604}" type="presParOf" srcId="{ADCE42C1-2919-4FC1-90EE-F156F76B0C14}" destId="{8908CCC6-A84F-4939-B4E9-0010D6D9E7F5}" srcOrd="0" destOrd="0" presId="urn:microsoft.com/office/officeart/2008/layout/VerticalCurvedList"/>
    <dgm:cxn modelId="{9282A253-DC14-4960-AA76-84280B7A8C73}" type="presParOf" srcId="{034B8EB5-FFFE-4334-A328-FA82C3FEA586}" destId="{F55C2493-F7A4-4C99-A950-66AB3C586763}" srcOrd="5" destOrd="0" presId="urn:microsoft.com/office/officeart/2008/layout/VerticalCurvedList"/>
    <dgm:cxn modelId="{8CFFE4BC-C99E-4BB4-9031-10E2E85A3272}" type="presParOf" srcId="{034B8EB5-FFFE-4334-A328-FA82C3FEA586}" destId="{2305175A-812A-4A25-9E9F-21E56CFD229B}" srcOrd="6" destOrd="0" presId="urn:microsoft.com/office/officeart/2008/layout/VerticalCurvedList"/>
    <dgm:cxn modelId="{1A830931-5C65-4F7B-AD60-FCF0C7D569A9}" type="presParOf" srcId="{2305175A-812A-4A25-9E9F-21E56CFD229B}" destId="{D48E12C1-B29D-4D5F-9655-75BFC334A1B0}" srcOrd="0" destOrd="0" presId="urn:microsoft.com/office/officeart/2008/layout/VerticalCurvedList"/>
    <dgm:cxn modelId="{E334BC8A-009A-4261-A761-BCA542CE716D}" type="presParOf" srcId="{034B8EB5-FFFE-4334-A328-FA82C3FEA586}" destId="{167B3271-CD3F-437A-AB1D-C1996723657D}" srcOrd="7" destOrd="0" presId="urn:microsoft.com/office/officeart/2008/layout/VerticalCurvedList"/>
    <dgm:cxn modelId="{5BA95936-61C6-4F27-8916-0322528F131C}" type="presParOf" srcId="{034B8EB5-FFFE-4334-A328-FA82C3FEA586}" destId="{3CCDDA97-059A-43ED-ACC5-927A6B1580BF}" srcOrd="8" destOrd="0" presId="urn:microsoft.com/office/officeart/2008/layout/VerticalCurvedList"/>
    <dgm:cxn modelId="{0FD0D90C-2C6E-482B-91B8-F1175F1B4841}" type="presParOf" srcId="{3CCDDA97-059A-43ED-ACC5-927A6B1580BF}" destId="{9E24A1AB-FEC3-4F56-A373-6EEB6CA34EFF}" srcOrd="0" destOrd="0" presId="urn:microsoft.com/office/officeart/2008/layout/VerticalCurvedList"/>
    <dgm:cxn modelId="{03C18F29-B720-42D9-99AC-3D2B047778A0}" type="presParOf" srcId="{034B8EB5-FFFE-4334-A328-FA82C3FEA586}" destId="{997D6519-2EDD-4151-9C78-89AC205F41A4}" srcOrd="9" destOrd="0" presId="urn:microsoft.com/office/officeart/2008/layout/VerticalCurvedList"/>
    <dgm:cxn modelId="{6559CB22-9CCF-48E6-BB89-E1C45C0E47E3}" type="presParOf" srcId="{034B8EB5-FFFE-4334-A328-FA82C3FEA586}" destId="{2CDDED7B-67E0-4799-AC58-9EB362200F97}" srcOrd="10" destOrd="0" presId="urn:microsoft.com/office/officeart/2008/layout/VerticalCurvedList"/>
    <dgm:cxn modelId="{E48AEEAC-6C32-48DF-83FD-4DFA66ADFA54}" type="presParOf" srcId="{2CDDED7B-67E0-4799-AC58-9EB362200F97}" destId="{AA84785D-48F1-47EE-9770-1717CA39B765}" srcOrd="0" destOrd="0" presId="urn:microsoft.com/office/officeart/2008/layout/VerticalCurvedList"/>
    <dgm:cxn modelId="{9C420A60-5988-492B-9786-EA75160101BD}" type="presParOf" srcId="{034B8EB5-FFFE-4334-A328-FA82C3FEA586}" destId="{D9FD37CC-220B-48DD-97AD-9AD327D92763}" srcOrd="11" destOrd="0" presId="urn:microsoft.com/office/officeart/2008/layout/VerticalCurvedList"/>
    <dgm:cxn modelId="{0280C307-65CE-4B5A-954C-945F544B8AB0}" type="presParOf" srcId="{034B8EB5-FFFE-4334-A328-FA82C3FEA586}" destId="{2A119344-31FF-452E-B978-66FD3D7871CD}" srcOrd="12" destOrd="0" presId="urn:microsoft.com/office/officeart/2008/layout/VerticalCurvedList"/>
    <dgm:cxn modelId="{78104D55-2622-45EF-B934-532FB6299E9E}" type="presParOf" srcId="{2A119344-31FF-452E-B978-66FD3D7871CD}" destId="{BE2C6F96-9275-42D2-A630-0FE98735D514}" srcOrd="0" destOrd="0" presId="urn:microsoft.com/office/officeart/2008/layout/VerticalCurvedList"/>
    <dgm:cxn modelId="{46DBA0A8-F78D-417C-8426-52B127C58D27}" type="presParOf" srcId="{034B8EB5-FFFE-4334-A328-FA82C3FEA586}" destId="{B9CE380F-6C3C-490A-A55B-687E39E8F00F}" srcOrd="13" destOrd="0" presId="urn:microsoft.com/office/officeart/2008/layout/VerticalCurvedList"/>
    <dgm:cxn modelId="{6DFE0F17-6989-466F-A983-57315DCB122B}" type="presParOf" srcId="{034B8EB5-FFFE-4334-A328-FA82C3FEA586}" destId="{78EAA2B5-3258-423E-8E7E-C46CC7635927}" srcOrd="14" destOrd="0" presId="urn:microsoft.com/office/officeart/2008/layout/VerticalCurvedList"/>
    <dgm:cxn modelId="{547AFFAA-2635-499D-884F-97E5EA60A50A}" type="presParOf" srcId="{78EAA2B5-3258-423E-8E7E-C46CC7635927}" destId="{D84341C9-94F2-4976-8B36-7879D52AEAB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6DDD7-90B4-4870-BF29-9A18151E7375}">
      <dsp:nvSpPr>
        <dsp:cNvPr id="0" name=""/>
        <dsp:cNvSpPr/>
      </dsp:nvSpPr>
      <dsp:spPr>
        <a:xfrm>
          <a:off x="-5482329" y="-839840"/>
          <a:ext cx="6531081" cy="6531081"/>
        </a:xfrm>
        <a:prstGeom prst="blockArc">
          <a:avLst>
            <a:gd name="adj1" fmla="val 18900000"/>
            <a:gd name="adj2" fmla="val 2700000"/>
            <a:gd name="adj3" fmla="val 331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44010E-F99D-49AE-9762-14991DDC9DC6}">
      <dsp:nvSpPr>
        <dsp:cNvPr id="0" name=""/>
        <dsp:cNvSpPr/>
      </dsp:nvSpPr>
      <dsp:spPr>
        <a:xfrm>
          <a:off x="340325" y="220544"/>
          <a:ext cx="10247033" cy="4408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961" tIns="30480" rIns="30480" bIns="3048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Digital literacy </a:t>
          </a:r>
          <a:r>
            <a:rPr lang="en-GB" sz="1200" kern="1200" dirty="0"/>
            <a:t>– support and training for parents to develop digital skills and/or access equipment</a:t>
          </a:r>
        </a:p>
      </dsp:txBody>
      <dsp:txXfrm>
        <a:off x="340325" y="220544"/>
        <a:ext cx="10247033" cy="440895"/>
      </dsp:txXfrm>
    </dsp:sp>
    <dsp:sp modelId="{8B85E4FA-C13D-4D06-8338-F08588712CD1}">
      <dsp:nvSpPr>
        <dsp:cNvPr id="0" name=""/>
        <dsp:cNvSpPr/>
      </dsp:nvSpPr>
      <dsp:spPr>
        <a:xfrm>
          <a:off x="64766" y="165432"/>
          <a:ext cx="551119" cy="5511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C1017C-279D-4EBE-86CE-6764D7942446}">
      <dsp:nvSpPr>
        <dsp:cNvPr id="0" name=""/>
        <dsp:cNvSpPr/>
      </dsp:nvSpPr>
      <dsp:spPr>
        <a:xfrm>
          <a:off x="739595" y="882275"/>
          <a:ext cx="9847762" cy="44089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961" tIns="30480" rIns="30480" bIns="3048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Standardisation</a:t>
          </a:r>
          <a:r>
            <a:rPr lang="en-GB" sz="1200" kern="1200" dirty="0"/>
            <a:t> - would make workforce training easier and more efficient</a:t>
          </a:r>
        </a:p>
      </dsp:txBody>
      <dsp:txXfrm>
        <a:off x="739595" y="882275"/>
        <a:ext cx="9847762" cy="440895"/>
      </dsp:txXfrm>
    </dsp:sp>
    <dsp:sp modelId="{8908CCC6-A84F-4939-B4E9-0010D6D9E7F5}">
      <dsp:nvSpPr>
        <dsp:cNvPr id="0" name=""/>
        <dsp:cNvSpPr/>
      </dsp:nvSpPr>
      <dsp:spPr>
        <a:xfrm>
          <a:off x="464036" y="827163"/>
          <a:ext cx="551119" cy="5511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5C2493-F7A4-4C99-A950-66AB3C586763}">
      <dsp:nvSpPr>
        <dsp:cNvPr id="0" name=""/>
        <dsp:cNvSpPr/>
      </dsp:nvSpPr>
      <dsp:spPr>
        <a:xfrm>
          <a:off x="958394" y="1543521"/>
          <a:ext cx="9628964" cy="44089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961" tIns="30480" rIns="30480" bIns="3048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Process vs plan </a:t>
          </a:r>
          <a:r>
            <a:rPr lang="en-GB" sz="1200" kern="1200" dirty="0"/>
            <a:t>– what is being digitised, the plan, the process or both – what does digitised mean as lots of different perceptions </a:t>
          </a:r>
        </a:p>
      </dsp:txBody>
      <dsp:txXfrm>
        <a:off x="958394" y="1543521"/>
        <a:ext cx="9628964" cy="440895"/>
      </dsp:txXfrm>
    </dsp:sp>
    <dsp:sp modelId="{D48E12C1-B29D-4D5F-9655-75BFC334A1B0}">
      <dsp:nvSpPr>
        <dsp:cNvPr id="0" name=""/>
        <dsp:cNvSpPr/>
      </dsp:nvSpPr>
      <dsp:spPr>
        <a:xfrm>
          <a:off x="682834" y="1488409"/>
          <a:ext cx="551119" cy="5511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7B3271-CD3F-437A-AB1D-C1996723657D}">
      <dsp:nvSpPr>
        <dsp:cNvPr id="0" name=""/>
        <dsp:cNvSpPr/>
      </dsp:nvSpPr>
      <dsp:spPr>
        <a:xfrm>
          <a:off x="1028254" y="2205252"/>
          <a:ext cx="9559104" cy="44089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961" tIns="30480" rIns="30480" bIns="3048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Format</a:t>
          </a:r>
          <a:r>
            <a:rPr lang="en-GB" sz="1200" kern="1200" baseline="0" dirty="0"/>
            <a:t> – How can the EHCP promote a child-centred, needs-led approach – one section for child’s needs; avoid linking sections to legislation (e.g. social care) and focus on communicating how a child’s needs will be met and outcomes achieved</a:t>
          </a:r>
          <a:endParaRPr lang="en-GB" sz="1200" kern="1200" dirty="0"/>
        </a:p>
      </dsp:txBody>
      <dsp:txXfrm>
        <a:off x="1028254" y="2205252"/>
        <a:ext cx="9559104" cy="440895"/>
      </dsp:txXfrm>
    </dsp:sp>
    <dsp:sp modelId="{9E24A1AB-FEC3-4F56-A373-6EEB6CA34EFF}">
      <dsp:nvSpPr>
        <dsp:cNvPr id="0" name=""/>
        <dsp:cNvSpPr/>
      </dsp:nvSpPr>
      <dsp:spPr>
        <a:xfrm>
          <a:off x="752694" y="2150140"/>
          <a:ext cx="551119" cy="5511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7D6519-2EDD-4151-9C78-89AC205F41A4}">
      <dsp:nvSpPr>
        <dsp:cNvPr id="0" name=""/>
        <dsp:cNvSpPr/>
      </dsp:nvSpPr>
      <dsp:spPr>
        <a:xfrm>
          <a:off x="958394" y="2866983"/>
          <a:ext cx="9628964" cy="44089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961" tIns="30480" rIns="30480" bIns="3048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Quality Assurance </a:t>
          </a:r>
          <a:r>
            <a:rPr lang="en-GB" sz="1200" kern="1200" dirty="0"/>
            <a:t>– a central source of what a good plan looks like</a:t>
          </a:r>
        </a:p>
      </dsp:txBody>
      <dsp:txXfrm>
        <a:off x="958394" y="2866983"/>
        <a:ext cx="9628964" cy="440895"/>
      </dsp:txXfrm>
    </dsp:sp>
    <dsp:sp modelId="{AA84785D-48F1-47EE-9770-1717CA39B765}">
      <dsp:nvSpPr>
        <dsp:cNvPr id="0" name=""/>
        <dsp:cNvSpPr/>
      </dsp:nvSpPr>
      <dsp:spPr>
        <a:xfrm>
          <a:off x="682834" y="2811871"/>
          <a:ext cx="551119" cy="5511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FD37CC-220B-48DD-97AD-9AD327D92763}">
      <dsp:nvSpPr>
        <dsp:cNvPr id="0" name=""/>
        <dsp:cNvSpPr/>
      </dsp:nvSpPr>
      <dsp:spPr>
        <a:xfrm>
          <a:off x="739595" y="3528229"/>
          <a:ext cx="9847762" cy="4408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961" tIns="30480" rIns="30480" bIns="3048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Data security </a:t>
          </a:r>
          <a:r>
            <a:rPr lang="en-GB" sz="1200" kern="1200" dirty="0"/>
            <a:t>– Address concerns on data security to build parental confidence</a:t>
          </a:r>
        </a:p>
      </dsp:txBody>
      <dsp:txXfrm>
        <a:off x="739595" y="3528229"/>
        <a:ext cx="9847762" cy="440895"/>
      </dsp:txXfrm>
    </dsp:sp>
    <dsp:sp modelId="{BE2C6F96-9275-42D2-A630-0FE98735D514}">
      <dsp:nvSpPr>
        <dsp:cNvPr id="0" name=""/>
        <dsp:cNvSpPr/>
      </dsp:nvSpPr>
      <dsp:spPr>
        <a:xfrm>
          <a:off x="464036" y="3473117"/>
          <a:ext cx="551119" cy="5511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CE380F-6C3C-490A-A55B-687E39E8F00F}">
      <dsp:nvSpPr>
        <dsp:cNvPr id="0" name=""/>
        <dsp:cNvSpPr/>
      </dsp:nvSpPr>
      <dsp:spPr>
        <a:xfrm>
          <a:off x="340325" y="4189960"/>
          <a:ext cx="10247033" cy="44089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961" tIns="30480" rIns="30480" bIns="3048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Different ages and stages </a:t>
          </a:r>
          <a:r>
            <a:rPr lang="en-GB" sz="1200" kern="1200" dirty="0"/>
            <a:t>– needs to acknowledge nuances over time from early years to </a:t>
          </a:r>
          <a:r>
            <a:rPr lang="en-GB" sz="1200" kern="1200" dirty="0" err="1"/>
            <a:t>PfA</a:t>
          </a:r>
          <a:r>
            <a:rPr lang="en-GB" sz="1200" kern="1200" dirty="0"/>
            <a:t> </a:t>
          </a:r>
        </a:p>
      </dsp:txBody>
      <dsp:txXfrm>
        <a:off x="340325" y="4189960"/>
        <a:ext cx="10247033" cy="440895"/>
      </dsp:txXfrm>
    </dsp:sp>
    <dsp:sp modelId="{D84341C9-94F2-4976-8B36-7879D52AEAB3}">
      <dsp:nvSpPr>
        <dsp:cNvPr id="0" name=""/>
        <dsp:cNvSpPr/>
      </dsp:nvSpPr>
      <dsp:spPr>
        <a:xfrm>
          <a:off x="64766" y="4134848"/>
          <a:ext cx="551119" cy="5511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0888C-8D90-43FA-A57E-5CA886954AED}" type="datetimeFigureOut">
              <a:rPr lang="en-GB" smtClean="0"/>
              <a:t>06/07/2022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737EB-B29F-4285-974C-8541683D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485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97109" y="6308003"/>
            <a:ext cx="2743200" cy="365125"/>
          </a:xfrm>
          <a:prstGeom prst="rect">
            <a:avLst/>
          </a:prstGeom>
        </p:spPr>
        <p:txBody>
          <a:bodyPr/>
          <a:lstStyle/>
          <a:p>
            <a:fld id="{EEB5C66E-5DC7-44DE-A2BC-A5C49D76756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1363E6-6783-48A3-9F95-1B6B97FB113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33318">
            <a:off x="-1895861" y="1245878"/>
            <a:ext cx="7428480" cy="46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126" y="3585878"/>
            <a:ext cx="5343524" cy="765898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126" y="2891708"/>
            <a:ext cx="5343524" cy="46454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141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964" y="681037"/>
            <a:ext cx="1057794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1964" y="2238375"/>
            <a:ext cx="10651836" cy="3938588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97109" y="6308003"/>
            <a:ext cx="2743200" cy="365125"/>
          </a:xfrm>
          <a:prstGeom prst="rect">
            <a:avLst/>
          </a:prstGeom>
        </p:spPr>
        <p:txBody>
          <a:bodyPr/>
          <a:lstStyle/>
          <a:p>
            <a:fld id="{EEB5C66E-5DC7-44DE-A2BC-A5C49D767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7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97109" y="6308003"/>
            <a:ext cx="2743200" cy="365125"/>
          </a:xfrm>
          <a:prstGeom prst="rect">
            <a:avLst/>
          </a:prstGeom>
        </p:spPr>
        <p:txBody>
          <a:bodyPr/>
          <a:lstStyle/>
          <a:p>
            <a:fld id="{EEB5C66E-5DC7-44DE-A2BC-A5C49D767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39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97109" y="6308003"/>
            <a:ext cx="2743200" cy="365125"/>
          </a:xfrm>
          <a:prstGeom prst="rect">
            <a:avLst/>
          </a:prstGeom>
        </p:spPr>
        <p:txBody>
          <a:bodyPr/>
          <a:lstStyle/>
          <a:p>
            <a:fld id="{EEB5C66E-5DC7-44DE-A2BC-A5C49D767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7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97109" y="6308003"/>
            <a:ext cx="2743200" cy="365125"/>
          </a:xfrm>
          <a:prstGeom prst="rect">
            <a:avLst/>
          </a:prstGeom>
        </p:spPr>
        <p:txBody>
          <a:bodyPr/>
          <a:lstStyle/>
          <a:p>
            <a:fld id="{EEB5C66E-5DC7-44DE-A2BC-A5C49D767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58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97109" y="6308003"/>
            <a:ext cx="2743200" cy="365125"/>
          </a:xfrm>
          <a:prstGeom prst="rect">
            <a:avLst/>
          </a:prstGeom>
        </p:spPr>
        <p:txBody>
          <a:bodyPr/>
          <a:lstStyle/>
          <a:p>
            <a:fld id="{EEB5C66E-5DC7-44DE-A2BC-A5C49D767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698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97109" y="6308003"/>
            <a:ext cx="2743200" cy="365125"/>
          </a:xfrm>
          <a:prstGeom prst="rect">
            <a:avLst/>
          </a:prstGeom>
        </p:spPr>
        <p:txBody>
          <a:bodyPr/>
          <a:lstStyle/>
          <a:p>
            <a:fld id="{EEB5C66E-5DC7-44DE-A2BC-A5C49D767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4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97109" y="6308003"/>
            <a:ext cx="2743200" cy="365125"/>
          </a:xfrm>
          <a:prstGeom prst="rect">
            <a:avLst/>
          </a:prstGeom>
        </p:spPr>
        <p:txBody>
          <a:bodyPr/>
          <a:lstStyle/>
          <a:p>
            <a:fld id="{EEB5C66E-5DC7-44DE-A2BC-A5C49D767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14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6631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97109" y="6308003"/>
            <a:ext cx="2743200" cy="365125"/>
          </a:xfrm>
          <a:prstGeom prst="rect">
            <a:avLst/>
          </a:prstGeom>
        </p:spPr>
        <p:txBody>
          <a:bodyPr/>
          <a:lstStyle/>
          <a:p>
            <a:fld id="{EEB5C66E-5DC7-44DE-A2BC-A5C49D767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45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97109" y="6308003"/>
            <a:ext cx="2743200" cy="365125"/>
          </a:xfrm>
          <a:prstGeom prst="rect">
            <a:avLst/>
          </a:prstGeom>
        </p:spPr>
        <p:txBody>
          <a:bodyPr/>
          <a:lstStyle/>
          <a:p>
            <a:fld id="{EEB5C66E-5DC7-44DE-A2BC-A5C49D767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76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1964" y="937779"/>
            <a:ext cx="105779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964" y="2576945"/>
            <a:ext cx="10651836" cy="3600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327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B1464"/>
          </a:solidFill>
          <a:latin typeface="Cera Round Pro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rgbClr val="FF557A"/>
          </a:solidFill>
          <a:latin typeface="Cera Pro" panose="000005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ra Pro" panose="000005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ra Pro" panose="000005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ra Pro" panose="000005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ra Pro" panose="000005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3E06-A38C-480D-BAF3-A4F9111FF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764" y="320559"/>
            <a:ext cx="10577945" cy="1325563"/>
          </a:xfrm>
        </p:spPr>
        <p:txBody>
          <a:bodyPr/>
          <a:lstStyle/>
          <a:p>
            <a:r>
              <a:rPr lang="en-GB" dirty="0"/>
              <a:t>EHCPs -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9FBAB-4796-4AB1-BC6C-DCBA45160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964" y="1451610"/>
            <a:ext cx="10651836" cy="4725353"/>
          </a:xfrm>
        </p:spPr>
        <p:txBody>
          <a:bodyPr>
            <a:normAutofit fontScale="92500"/>
          </a:bodyPr>
          <a:lstStyle/>
          <a:p>
            <a:r>
              <a:rPr lang="en-GB" b="1" dirty="0"/>
              <a:t>Inclusive and accessible </a:t>
            </a:r>
            <a:r>
              <a:rPr lang="en-GB" dirty="0"/>
              <a:t>– digital literacy, easy read, glossary</a:t>
            </a:r>
            <a:endParaRPr lang="en-GB" b="1" dirty="0"/>
          </a:p>
          <a:p>
            <a:r>
              <a:rPr lang="en-GB" b="1" dirty="0"/>
              <a:t>Focus on strengths </a:t>
            </a:r>
            <a:r>
              <a:rPr lang="en-GB" dirty="0"/>
              <a:t>– needs to be the first thing people see – who children and young people are</a:t>
            </a:r>
          </a:p>
          <a:p>
            <a:r>
              <a:rPr lang="en-GB" b="1" dirty="0"/>
              <a:t>Simplified </a:t>
            </a:r>
            <a:r>
              <a:rPr lang="en-GB" dirty="0"/>
              <a:t>– easy to understand, accessible language</a:t>
            </a:r>
            <a:endParaRPr lang="en-GB" b="1" dirty="0"/>
          </a:p>
          <a:p>
            <a:r>
              <a:rPr lang="en-GB" b="1" dirty="0"/>
              <a:t>Relationships with families </a:t>
            </a:r>
            <a:r>
              <a:rPr lang="en-GB" dirty="0"/>
              <a:t>– success of EHC planning requires a foundation of supportive relationships between professionals, young people and families</a:t>
            </a:r>
          </a:p>
          <a:p>
            <a:r>
              <a:rPr lang="en-GB" b="1" dirty="0"/>
              <a:t>Standardisation</a:t>
            </a:r>
            <a:r>
              <a:rPr lang="en-GB" dirty="0"/>
              <a:t> – focus on consistency to improve consistency of support e.g. where young people from different LAs are attending FE college or in placements in out of area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635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18376-270A-4962-9268-8C6C6FE56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054" y="229119"/>
            <a:ext cx="10577945" cy="1325563"/>
          </a:xfrm>
        </p:spPr>
        <p:txBody>
          <a:bodyPr/>
          <a:lstStyle/>
          <a:p>
            <a:r>
              <a:rPr lang="en-GB" dirty="0"/>
              <a:t>EHCPs – key considerations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75ABD3F-86E5-423B-91DA-D27ED6A21D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202239"/>
              </p:ext>
            </p:extLst>
          </p:nvPr>
        </p:nvGraphicFramePr>
        <p:xfrm>
          <a:off x="701675" y="1325563"/>
          <a:ext cx="10652125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44934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NCB_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B1464"/>
      </a:accent1>
      <a:accent2>
        <a:srgbClr val="8757E5"/>
      </a:accent2>
      <a:accent3>
        <a:srgbClr val="FF557A"/>
      </a:accent3>
      <a:accent4>
        <a:srgbClr val="FFBF00"/>
      </a:accent4>
      <a:accent5>
        <a:srgbClr val="3A8DFF"/>
      </a:accent5>
      <a:accent6>
        <a:srgbClr val="595959"/>
      </a:accent6>
      <a:hlink>
        <a:srgbClr val="FF557A"/>
      </a:hlink>
      <a:folHlink>
        <a:srgbClr val="8757E5"/>
      </a:folHlink>
    </a:clrScheme>
    <a:fontScheme name="Custom 2">
      <a:majorFont>
        <a:latin typeface="Cera Pro"/>
        <a:ea typeface=""/>
        <a:cs typeface=""/>
      </a:majorFont>
      <a:minorFont>
        <a:latin typeface="Cer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BDAD8D4-F7D3-4D1F-8350-D192626BBC6E}" vid="{16E6730F-A55B-42F2-9EC2-BBC17B503E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3167</TotalTime>
  <Words>237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Cera Pro</vt:lpstr>
      <vt:lpstr>Cera Round Pro</vt:lpstr>
      <vt:lpstr>1_Office Theme</vt:lpstr>
      <vt:lpstr>EHCPs - principles</vt:lpstr>
      <vt:lpstr>EHCPs – key considerations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 current context</dc:title>
  <dc:creator>Amanda Allard</dc:creator>
  <cp:lastModifiedBy>Parady Baptiste</cp:lastModifiedBy>
  <cp:revision>105</cp:revision>
  <dcterms:created xsi:type="dcterms:W3CDTF">2022-01-17T17:14:45Z</dcterms:created>
  <dcterms:modified xsi:type="dcterms:W3CDTF">2022-07-06T12:06:22Z</dcterms:modified>
</cp:coreProperties>
</file>